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6" r:id="rId5"/>
    <p:sldId id="267" r:id="rId6"/>
    <p:sldId id="273" r:id="rId7"/>
    <p:sldId id="259" r:id="rId8"/>
    <p:sldId id="260" r:id="rId9"/>
    <p:sldId id="263" r:id="rId10"/>
    <p:sldId id="314" r:id="rId11"/>
    <p:sldId id="272" r:id="rId12"/>
    <p:sldId id="261" r:id="rId13"/>
    <p:sldId id="262" r:id="rId14"/>
    <p:sldId id="264" r:id="rId15"/>
    <p:sldId id="276" r:id="rId16"/>
    <p:sldId id="265" r:id="rId17"/>
    <p:sldId id="274" r:id="rId18"/>
    <p:sldId id="268" r:id="rId19"/>
    <p:sldId id="269" r:id="rId20"/>
    <p:sldId id="270" r:id="rId21"/>
    <p:sldId id="271" r:id="rId22"/>
    <p:sldId id="300" r:id="rId23"/>
    <p:sldId id="275" r:id="rId24"/>
    <p:sldId id="277" r:id="rId25"/>
    <p:sldId id="278" r:id="rId26"/>
    <p:sldId id="279" r:id="rId27"/>
    <p:sldId id="280" r:id="rId28"/>
    <p:sldId id="281" r:id="rId29"/>
    <p:sldId id="293" r:id="rId30"/>
    <p:sldId id="298" r:id="rId31"/>
    <p:sldId id="284" r:id="rId32"/>
    <p:sldId id="282" r:id="rId33"/>
    <p:sldId id="283" r:id="rId34"/>
    <p:sldId id="285" r:id="rId35"/>
    <p:sldId id="286" r:id="rId36"/>
    <p:sldId id="287" r:id="rId37"/>
    <p:sldId id="294" r:id="rId38"/>
    <p:sldId id="310" r:id="rId39"/>
    <p:sldId id="311" r:id="rId40"/>
    <p:sldId id="313" r:id="rId41"/>
    <p:sldId id="288" r:id="rId42"/>
    <p:sldId id="289" r:id="rId43"/>
    <p:sldId id="290" r:id="rId44"/>
    <p:sldId id="316" r:id="rId45"/>
    <p:sldId id="317" r:id="rId46"/>
    <p:sldId id="291" r:id="rId47"/>
    <p:sldId id="292" r:id="rId48"/>
    <p:sldId id="295" r:id="rId49"/>
    <p:sldId id="296" r:id="rId50"/>
    <p:sldId id="297" r:id="rId51"/>
    <p:sldId id="312" r:id="rId52"/>
    <p:sldId id="299" r:id="rId53"/>
    <p:sldId id="301" r:id="rId54"/>
    <p:sldId id="306" r:id="rId55"/>
    <p:sldId id="302" r:id="rId56"/>
    <p:sldId id="303" r:id="rId57"/>
    <p:sldId id="315" r:id="rId58"/>
    <p:sldId id="304" r:id="rId59"/>
    <p:sldId id="305" r:id="rId60"/>
    <p:sldId id="307" r:id="rId61"/>
    <p:sldId id="308" r:id="rId62"/>
    <p:sldId id="309" r:id="rId63"/>
    <p:sldId id="318" r:id="rId64"/>
    <p:sldId id="319" r:id="rId65"/>
    <p:sldId id="320" r:id="rId66"/>
    <p:sldId id="321" r:id="rId67"/>
    <p:sldId id="322" r:id="rId68"/>
    <p:sldId id="329" r:id="rId69"/>
    <p:sldId id="323" r:id="rId70"/>
    <p:sldId id="324" r:id="rId71"/>
    <p:sldId id="330" r:id="rId72"/>
    <p:sldId id="325" r:id="rId73"/>
    <p:sldId id="326" r:id="rId74"/>
    <p:sldId id="327" r:id="rId75"/>
    <p:sldId id="328" r:id="rId7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48235"/>
    <a:srgbClr val="ED7D31"/>
    <a:srgbClr val="C00000"/>
    <a:srgbClr val="1D2BFB"/>
    <a:srgbClr val="E0DB0F"/>
    <a:srgbClr val="E9141B"/>
    <a:srgbClr val="E39811"/>
    <a:srgbClr val="E65312"/>
    <a:srgbClr val="EC1565"/>
    <a:srgbClr val="EF17B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66" autoAdjust="0"/>
    <p:restoredTop sz="94660"/>
  </p:normalViewPr>
  <p:slideViewPr>
    <p:cSldViewPr snapToGrid="0">
      <p:cViewPr varScale="1">
        <p:scale>
          <a:sx n="114" d="100"/>
          <a:sy n="114" d="100"/>
        </p:scale>
        <p:origin x="35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png>
</file>

<file path=ppt/media/image20.png>
</file>

<file path=ppt/media/image200.png>
</file>

<file path=ppt/media/image201.png>
</file>

<file path=ppt/media/image202.png>
</file>

<file path=ppt/media/image203.png>
</file>

<file path=ppt/media/image204.png>
</file>

<file path=ppt/media/image205.png>
</file>

<file path=ppt/media/image206.png>
</file>

<file path=ppt/media/image207.png>
</file>

<file path=ppt/media/image208.png>
</file>

<file path=ppt/media/image209.png>
</file>

<file path=ppt/media/image21.png>
</file>

<file path=ppt/media/image210.png>
</file>

<file path=ppt/media/image211.png>
</file>

<file path=ppt/media/image212.png>
</file>

<file path=ppt/media/image213.png>
</file>

<file path=ppt/media/image214.png>
</file>

<file path=ppt/media/image215.png>
</file>

<file path=ppt/media/image216.png>
</file>

<file path=ppt/media/image217.png>
</file>

<file path=ppt/media/image218.png>
</file>

<file path=ppt/media/image219.png>
</file>

<file path=ppt/media/image22.png>
</file>

<file path=ppt/media/image220.png>
</file>

<file path=ppt/media/image221.png>
</file>

<file path=ppt/media/image2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sv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sv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B90D54-4624-4745-BA83-48E6CE59F63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4083A58-F871-499E-B003-FCDBBA36359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9275128-1EDA-408A-B98F-B228762059FD}"/>
              </a:ext>
            </a:extLst>
          </p:cNvPr>
          <p:cNvSpPr>
            <a:spLocks noGrp="1"/>
          </p:cNvSpPr>
          <p:nvPr>
            <p:ph type="dt" sz="half" idx="10"/>
          </p:nvPr>
        </p:nvSpPr>
        <p:spPr/>
        <p:txBody>
          <a:bodyPr/>
          <a:lstStyle/>
          <a:p>
            <a:fld id="{6017799E-D79F-4C43-AE6C-B94A8A451D43}" type="datetimeFigureOut">
              <a:rPr lang="en-US" smtClean="0"/>
              <a:t>8/28/2020</a:t>
            </a:fld>
            <a:endParaRPr lang="en-US"/>
          </a:p>
        </p:txBody>
      </p:sp>
      <p:sp>
        <p:nvSpPr>
          <p:cNvPr id="5" name="Footer Placeholder 4">
            <a:extLst>
              <a:ext uri="{FF2B5EF4-FFF2-40B4-BE49-F238E27FC236}">
                <a16:creationId xmlns:a16="http://schemas.microsoft.com/office/drawing/2014/main" id="{2CE7F5B0-30DF-4D77-AD63-4C343F9F36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9320F1-064F-47E9-ADA4-724923679919}"/>
              </a:ext>
            </a:extLst>
          </p:cNvPr>
          <p:cNvSpPr>
            <a:spLocks noGrp="1"/>
          </p:cNvSpPr>
          <p:nvPr>
            <p:ph type="sldNum" sz="quarter" idx="12"/>
          </p:nvPr>
        </p:nvSpPr>
        <p:spPr/>
        <p:txBody>
          <a:bodyPr/>
          <a:lstStyle/>
          <a:p>
            <a:fld id="{BCA8BCF0-3304-4571-B27A-D6E1D0999581}" type="slidenum">
              <a:rPr lang="en-US" smtClean="0"/>
              <a:t>‹#›</a:t>
            </a:fld>
            <a:endParaRPr lang="en-US"/>
          </a:p>
        </p:txBody>
      </p:sp>
    </p:spTree>
    <p:extLst>
      <p:ext uri="{BB962C8B-B14F-4D97-AF65-F5344CB8AC3E}">
        <p14:creationId xmlns:p14="http://schemas.microsoft.com/office/powerpoint/2010/main" val="13100293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53CE1-7F35-4A05-81B7-E0BB130ABA5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EAA93CF-301F-4710-A2D3-70C8520B9A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9C46BD-B5C4-4B8C-AD48-E3F12C1E7E73}"/>
              </a:ext>
            </a:extLst>
          </p:cNvPr>
          <p:cNvSpPr>
            <a:spLocks noGrp="1"/>
          </p:cNvSpPr>
          <p:nvPr>
            <p:ph type="dt" sz="half" idx="10"/>
          </p:nvPr>
        </p:nvSpPr>
        <p:spPr/>
        <p:txBody>
          <a:bodyPr/>
          <a:lstStyle/>
          <a:p>
            <a:fld id="{6017799E-D79F-4C43-AE6C-B94A8A451D43}" type="datetimeFigureOut">
              <a:rPr lang="en-US" smtClean="0"/>
              <a:t>8/28/2020</a:t>
            </a:fld>
            <a:endParaRPr lang="en-US"/>
          </a:p>
        </p:txBody>
      </p:sp>
      <p:sp>
        <p:nvSpPr>
          <p:cNvPr id="5" name="Footer Placeholder 4">
            <a:extLst>
              <a:ext uri="{FF2B5EF4-FFF2-40B4-BE49-F238E27FC236}">
                <a16:creationId xmlns:a16="http://schemas.microsoft.com/office/drawing/2014/main" id="{963FA572-A09D-4331-8424-DF430573B9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31D608-9970-4832-ABE4-5B191DB8557D}"/>
              </a:ext>
            </a:extLst>
          </p:cNvPr>
          <p:cNvSpPr>
            <a:spLocks noGrp="1"/>
          </p:cNvSpPr>
          <p:nvPr>
            <p:ph type="sldNum" sz="quarter" idx="12"/>
          </p:nvPr>
        </p:nvSpPr>
        <p:spPr/>
        <p:txBody>
          <a:bodyPr/>
          <a:lstStyle/>
          <a:p>
            <a:fld id="{BCA8BCF0-3304-4571-B27A-D6E1D0999581}" type="slidenum">
              <a:rPr lang="en-US" smtClean="0"/>
              <a:t>‹#›</a:t>
            </a:fld>
            <a:endParaRPr lang="en-US"/>
          </a:p>
        </p:txBody>
      </p:sp>
    </p:spTree>
    <p:extLst>
      <p:ext uri="{BB962C8B-B14F-4D97-AF65-F5344CB8AC3E}">
        <p14:creationId xmlns:p14="http://schemas.microsoft.com/office/powerpoint/2010/main" val="30873845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D209823-59B2-4AD2-BFCA-22F1945983D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67CEF20-DDDC-4BD7-9E9A-6834F7F1990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1D6CF9-D2E5-4553-88D5-81E60442842F}"/>
              </a:ext>
            </a:extLst>
          </p:cNvPr>
          <p:cNvSpPr>
            <a:spLocks noGrp="1"/>
          </p:cNvSpPr>
          <p:nvPr>
            <p:ph type="dt" sz="half" idx="10"/>
          </p:nvPr>
        </p:nvSpPr>
        <p:spPr/>
        <p:txBody>
          <a:bodyPr/>
          <a:lstStyle/>
          <a:p>
            <a:fld id="{6017799E-D79F-4C43-AE6C-B94A8A451D43}" type="datetimeFigureOut">
              <a:rPr lang="en-US" smtClean="0"/>
              <a:t>8/28/2020</a:t>
            </a:fld>
            <a:endParaRPr lang="en-US"/>
          </a:p>
        </p:txBody>
      </p:sp>
      <p:sp>
        <p:nvSpPr>
          <p:cNvPr id="5" name="Footer Placeholder 4">
            <a:extLst>
              <a:ext uri="{FF2B5EF4-FFF2-40B4-BE49-F238E27FC236}">
                <a16:creationId xmlns:a16="http://schemas.microsoft.com/office/drawing/2014/main" id="{D575CF9A-81EF-4129-9F22-AD6B802CA6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9705F9-4C98-4151-87C4-257EADB9C895}"/>
              </a:ext>
            </a:extLst>
          </p:cNvPr>
          <p:cNvSpPr>
            <a:spLocks noGrp="1"/>
          </p:cNvSpPr>
          <p:nvPr>
            <p:ph type="sldNum" sz="quarter" idx="12"/>
          </p:nvPr>
        </p:nvSpPr>
        <p:spPr/>
        <p:txBody>
          <a:bodyPr/>
          <a:lstStyle/>
          <a:p>
            <a:fld id="{BCA8BCF0-3304-4571-B27A-D6E1D0999581}" type="slidenum">
              <a:rPr lang="en-US" smtClean="0"/>
              <a:t>‹#›</a:t>
            </a:fld>
            <a:endParaRPr lang="en-US"/>
          </a:p>
        </p:txBody>
      </p:sp>
    </p:spTree>
    <p:extLst>
      <p:ext uri="{BB962C8B-B14F-4D97-AF65-F5344CB8AC3E}">
        <p14:creationId xmlns:p14="http://schemas.microsoft.com/office/powerpoint/2010/main" val="4204720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E7C08-99BD-4EF3-A470-7DA20765CFC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51BC97-0E95-4EBD-B054-95CD5E43B34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AE7C30-301C-46DB-922A-338860F43610}"/>
              </a:ext>
            </a:extLst>
          </p:cNvPr>
          <p:cNvSpPr>
            <a:spLocks noGrp="1"/>
          </p:cNvSpPr>
          <p:nvPr>
            <p:ph type="dt" sz="half" idx="10"/>
          </p:nvPr>
        </p:nvSpPr>
        <p:spPr/>
        <p:txBody>
          <a:bodyPr/>
          <a:lstStyle/>
          <a:p>
            <a:fld id="{6017799E-D79F-4C43-AE6C-B94A8A451D43}" type="datetimeFigureOut">
              <a:rPr lang="en-US" smtClean="0"/>
              <a:t>8/28/2020</a:t>
            </a:fld>
            <a:endParaRPr lang="en-US"/>
          </a:p>
        </p:txBody>
      </p:sp>
      <p:sp>
        <p:nvSpPr>
          <p:cNvPr id="5" name="Footer Placeholder 4">
            <a:extLst>
              <a:ext uri="{FF2B5EF4-FFF2-40B4-BE49-F238E27FC236}">
                <a16:creationId xmlns:a16="http://schemas.microsoft.com/office/drawing/2014/main" id="{93417273-9B9A-4723-A4F5-8075FE2483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0F9631-C6B4-4BD6-A714-50DD227BF09D}"/>
              </a:ext>
            </a:extLst>
          </p:cNvPr>
          <p:cNvSpPr>
            <a:spLocks noGrp="1"/>
          </p:cNvSpPr>
          <p:nvPr>
            <p:ph type="sldNum" sz="quarter" idx="12"/>
          </p:nvPr>
        </p:nvSpPr>
        <p:spPr/>
        <p:txBody>
          <a:bodyPr/>
          <a:lstStyle/>
          <a:p>
            <a:fld id="{BCA8BCF0-3304-4571-B27A-D6E1D0999581}" type="slidenum">
              <a:rPr lang="en-US" smtClean="0"/>
              <a:t>‹#›</a:t>
            </a:fld>
            <a:endParaRPr lang="en-US"/>
          </a:p>
        </p:txBody>
      </p:sp>
    </p:spTree>
    <p:extLst>
      <p:ext uri="{BB962C8B-B14F-4D97-AF65-F5344CB8AC3E}">
        <p14:creationId xmlns:p14="http://schemas.microsoft.com/office/powerpoint/2010/main" val="1700844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BEAFE-6BE5-4C10-9C6C-FEE3FE3DC1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B502E41-5959-4E25-A55D-6B79E0245A7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B4C6BBB-B91E-480F-AFCE-3546B817E76E}"/>
              </a:ext>
            </a:extLst>
          </p:cNvPr>
          <p:cNvSpPr>
            <a:spLocks noGrp="1"/>
          </p:cNvSpPr>
          <p:nvPr>
            <p:ph type="dt" sz="half" idx="10"/>
          </p:nvPr>
        </p:nvSpPr>
        <p:spPr/>
        <p:txBody>
          <a:bodyPr/>
          <a:lstStyle/>
          <a:p>
            <a:fld id="{6017799E-D79F-4C43-AE6C-B94A8A451D43}" type="datetimeFigureOut">
              <a:rPr lang="en-US" smtClean="0"/>
              <a:t>8/28/2020</a:t>
            </a:fld>
            <a:endParaRPr lang="en-US"/>
          </a:p>
        </p:txBody>
      </p:sp>
      <p:sp>
        <p:nvSpPr>
          <p:cNvPr id="5" name="Footer Placeholder 4">
            <a:extLst>
              <a:ext uri="{FF2B5EF4-FFF2-40B4-BE49-F238E27FC236}">
                <a16:creationId xmlns:a16="http://schemas.microsoft.com/office/drawing/2014/main" id="{77DE7C85-4669-4AC1-97C5-6A2EE3BF7C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4CEB24-5BC8-406A-9FF3-A29A0F214F24}"/>
              </a:ext>
            </a:extLst>
          </p:cNvPr>
          <p:cNvSpPr>
            <a:spLocks noGrp="1"/>
          </p:cNvSpPr>
          <p:nvPr>
            <p:ph type="sldNum" sz="quarter" idx="12"/>
          </p:nvPr>
        </p:nvSpPr>
        <p:spPr/>
        <p:txBody>
          <a:bodyPr/>
          <a:lstStyle/>
          <a:p>
            <a:fld id="{BCA8BCF0-3304-4571-B27A-D6E1D0999581}" type="slidenum">
              <a:rPr lang="en-US" smtClean="0"/>
              <a:t>‹#›</a:t>
            </a:fld>
            <a:endParaRPr lang="en-US"/>
          </a:p>
        </p:txBody>
      </p:sp>
    </p:spTree>
    <p:extLst>
      <p:ext uri="{BB962C8B-B14F-4D97-AF65-F5344CB8AC3E}">
        <p14:creationId xmlns:p14="http://schemas.microsoft.com/office/powerpoint/2010/main" val="10716313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BF4CA-65B1-400E-B851-C48D290DE5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E0D35D-0E09-4A4D-BE71-D6DCE84AE01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6EB8DF5-9D85-4B3F-828E-EE4DF89312C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827911D-4873-468B-B5B9-71C1497908CC}"/>
              </a:ext>
            </a:extLst>
          </p:cNvPr>
          <p:cNvSpPr>
            <a:spLocks noGrp="1"/>
          </p:cNvSpPr>
          <p:nvPr>
            <p:ph type="dt" sz="half" idx="10"/>
          </p:nvPr>
        </p:nvSpPr>
        <p:spPr/>
        <p:txBody>
          <a:bodyPr/>
          <a:lstStyle/>
          <a:p>
            <a:fld id="{6017799E-D79F-4C43-AE6C-B94A8A451D43}" type="datetimeFigureOut">
              <a:rPr lang="en-US" smtClean="0"/>
              <a:t>8/28/2020</a:t>
            </a:fld>
            <a:endParaRPr lang="en-US"/>
          </a:p>
        </p:txBody>
      </p:sp>
      <p:sp>
        <p:nvSpPr>
          <p:cNvPr id="6" name="Footer Placeholder 5">
            <a:extLst>
              <a:ext uri="{FF2B5EF4-FFF2-40B4-BE49-F238E27FC236}">
                <a16:creationId xmlns:a16="http://schemas.microsoft.com/office/drawing/2014/main" id="{1C8667D9-5A30-465B-8BC0-9C0205B4DF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73F653-AA7A-46E7-9FC8-73B3268C913B}"/>
              </a:ext>
            </a:extLst>
          </p:cNvPr>
          <p:cNvSpPr>
            <a:spLocks noGrp="1"/>
          </p:cNvSpPr>
          <p:nvPr>
            <p:ph type="sldNum" sz="quarter" idx="12"/>
          </p:nvPr>
        </p:nvSpPr>
        <p:spPr/>
        <p:txBody>
          <a:bodyPr/>
          <a:lstStyle/>
          <a:p>
            <a:fld id="{BCA8BCF0-3304-4571-B27A-D6E1D0999581}" type="slidenum">
              <a:rPr lang="en-US" smtClean="0"/>
              <a:t>‹#›</a:t>
            </a:fld>
            <a:endParaRPr lang="en-US"/>
          </a:p>
        </p:txBody>
      </p:sp>
    </p:spTree>
    <p:extLst>
      <p:ext uri="{BB962C8B-B14F-4D97-AF65-F5344CB8AC3E}">
        <p14:creationId xmlns:p14="http://schemas.microsoft.com/office/powerpoint/2010/main" val="10381505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976550-E1A0-47AE-A888-F89420D312A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2B79DF4-155F-472E-A99F-0BAA4FA27F1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3D32B22-37C9-47F5-AC56-A2572DDFD7B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1A11B66-C46A-4135-A7E2-3D5E72A4474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DA4344E-94AA-4166-8687-B7CBF8874F8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9BFE881-670B-4254-8AAD-2ED294CB5B30}"/>
              </a:ext>
            </a:extLst>
          </p:cNvPr>
          <p:cNvSpPr>
            <a:spLocks noGrp="1"/>
          </p:cNvSpPr>
          <p:nvPr>
            <p:ph type="dt" sz="half" idx="10"/>
          </p:nvPr>
        </p:nvSpPr>
        <p:spPr/>
        <p:txBody>
          <a:bodyPr/>
          <a:lstStyle/>
          <a:p>
            <a:fld id="{6017799E-D79F-4C43-AE6C-B94A8A451D43}" type="datetimeFigureOut">
              <a:rPr lang="en-US" smtClean="0"/>
              <a:t>8/28/2020</a:t>
            </a:fld>
            <a:endParaRPr lang="en-US"/>
          </a:p>
        </p:txBody>
      </p:sp>
      <p:sp>
        <p:nvSpPr>
          <p:cNvPr id="8" name="Footer Placeholder 7">
            <a:extLst>
              <a:ext uri="{FF2B5EF4-FFF2-40B4-BE49-F238E27FC236}">
                <a16:creationId xmlns:a16="http://schemas.microsoft.com/office/drawing/2014/main" id="{042B0D06-A901-4130-A093-AB601020338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6F24750-57C4-44F3-99F9-60AD5DBCD186}"/>
              </a:ext>
            </a:extLst>
          </p:cNvPr>
          <p:cNvSpPr>
            <a:spLocks noGrp="1"/>
          </p:cNvSpPr>
          <p:nvPr>
            <p:ph type="sldNum" sz="quarter" idx="12"/>
          </p:nvPr>
        </p:nvSpPr>
        <p:spPr/>
        <p:txBody>
          <a:bodyPr/>
          <a:lstStyle/>
          <a:p>
            <a:fld id="{BCA8BCF0-3304-4571-B27A-D6E1D0999581}" type="slidenum">
              <a:rPr lang="en-US" smtClean="0"/>
              <a:t>‹#›</a:t>
            </a:fld>
            <a:endParaRPr lang="en-US"/>
          </a:p>
        </p:txBody>
      </p:sp>
    </p:spTree>
    <p:extLst>
      <p:ext uri="{BB962C8B-B14F-4D97-AF65-F5344CB8AC3E}">
        <p14:creationId xmlns:p14="http://schemas.microsoft.com/office/powerpoint/2010/main" val="7635335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31C8A-A170-435F-8DBA-82B3BBB58F2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0BE2401-0BA0-4414-81EF-DC07054FD04F}"/>
              </a:ext>
            </a:extLst>
          </p:cNvPr>
          <p:cNvSpPr>
            <a:spLocks noGrp="1"/>
          </p:cNvSpPr>
          <p:nvPr>
            <p:ph type="dt" sz="half" idx="10"/>
          </p:nvPr>
        </p:nvSpPr>
        <p:spPr/>
        <p:txBody>
          <a:bodyPr/>
          <a:lstStyle/>
          <a:p>
            <a:fld id="{6017799E-D79F-4C43-AE6C-B94A8A451D43}" type="datetimeFigureOut">
              <a:rPr lang="en-US" smtClean="0"/>
              <a:t>8/28/2020</a:t>
            </a:fld>
            <a:endParaRPr lang="en-US"/>
          </a:p>
        </p:txBody>
      </p:sp>
      <p:sp>
        <p:nvSpPr>
          <p:cNvPr id="4" name="Footer Placeholder 3">
            <a:extLst>
              <a:ext uri="{FF2B5EF4-FFF2-40B4-BE49-F238E27FC236}">
                <a16:creationId xmlns:a16="http://schemas.microsoft.com/office/drawing/2014/main" id="{F732ADB5-A14E-4333-9601-BE635F6BCFD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2CAEF0B-92F0-4F7B-BAA8-3921FF937724}"/>
              </a:ext>
            </a:extLst>
          </p:cNvPr>
          <p:cNvSpPr>
            <a:spLocks noGrp="1"/>
          </p:cNvSpPr>
          <p:nvPr>
            <p:ph type="sldNum" sz="quarter" idx="12"/>
          </p:nvPr>
        </p:nvSpPr>
        <p:spPr/>
        <p:txBody>
          <a:bodyPr/>
          <a:lstStyle/>
          <a:p>
            <a:fld id="{BCA8BCF0-3304-4571-B27A-D6E1D0999581}" type="slidenum">
              <a:rPr lang="en-US" smtClean="0"/>
              <a:t>‹#›</a:t>
            </a:fld>
            <a:endParaRPr lang="en-US"/>
          </a:p>
        </p:txBody>
      </p:sp>
    </p:spTree>
    <p:extLst>
      <p:ext uri="{BB962C8B-B14F-4D97-AF65-F5344CB8AC3E}">
        <p14:creationId xmlns:p14="http://schemas.microsoft.com/office/powerpoint/2010/main" val="41060984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EA7EC2-5B3A-4F08-8B02-98A46C9CD2E7}"/>
              </a:ext>
            </a:extLst>
          </p:cNvPr>
          <p:cNvSpPr>
            <a:spLocks noGrp="1"/>
          </p:cNvSpPr>
          <p:nvPr>
            <p:ph type="dt" sz="half" idx="10"/>
          </p:nvPr>
        </p:nvSpPr>
        <p:spPr/>
        <p:txBody>
          <a:bodyPr/>
          <a:lstStyle/>
          <a:p>
            <a:fld id="{6017799E-D79F-4C43-AE6C-B94A8A451D43}" type="datetimeFigureOut">
              <a:rPr lang="en-US" smtClean="0"/>
              <a:t>8/28/2020</a:t>
            </a:fld>
            <a:endParaRPr lang="en-US"/>
          </a:p>
        </p:txBody>
      </p:sp>
      <p:sp>
        <p:nvSpPr>
          <p:cNvPr id="3" name="Footer Placeholder 2">
            <a:extLst>
              <a:ext uri="{FF2B5EF4-FFF2-40B4-BE49-F238E27FC236}">
                <a16:creationId xmlns:a16="http://schemas.microsoft.com/office/drawing/2014/main" id="{2BB48752-3BC4-4DC4-A716-87F1852D467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9E29715-3ABB-45B8-B85D-DAC667AD0C39}"/>
              </a:ext>
            </a:extLst>
          </p:cNvPr>
          <p:cNvSpPr>
            <a:spLocks noGrp="1"/>
          </p:cNvSpPr>
          <p:nvPr>
            <p:ph type="sldNum" sz="quarter" idx="12"/>
          </p:nvPr>
        </p:nvSpPr>
        <p:spPr/>
        <p:txBody>
          <a:bodyPr/>
          <a:lstStyle/>
          <a:p>
            <a:fld id="{BCA8BCF0-3304-4571-B27A-D6E1D0999581}" type="slidenum">
              <a:rPr lang="en-US" smtClean="0"/>
              <a:t>‹#›</a:t>
            </a:fld>
            <a:endParaRPr lang="en-US"/>
          </a:p>
        </p:txBody>
      </p:sp>
    </p:spTree>
    <p:extLst>
      <p:ext uri="{BB962C8B-B14F-4D97-AF65-F5344CB8AC3E}">
        <p14:creationId xmlns:p14="http://schemas.microsoft.com/office/powerpoint/2010/main" val="23667827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CFC9B-716C-439C-B45F-4248E091FF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94C5544-29B4-4231-A847-DE088B72355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EFF7A72-0CEE-4184-BD32-594597EE23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C06F094-20DA-4394-9B52-1D54ED4E9B4F}"/>
              </a:ext>
            </a:extLst>
          </p:cNvPr>
          <p:cNvSpPr>
            <a:spLocks noGrp="1"/>
          </p:cNvSpPr>
          <p:nvPr>
            <p:ph type="dt" sz="half" idx="10"/>
          </p:nvPr>
        </p:nvSpPr>
        <p:spPr/>
        <p:txBody>
          <a:bodyPr/>
          <a:lstStyle/>
          <a:p>
            <a:fld id="{6017799E-D79F-4C43-AE6C-B94A8A451D43}" type="datetimeFigureOut">
              <a:rPr lang="en-US" smtClean="0"/>
              <a:t>8/28/2020</a:t>
            </a:fld>
            <a:endParaRPr lang="en-US"/>
          </a:p>
        </p:txBody>
      </p:sp>
      <p:sp>
        <p:nvSpPr>
          <p:cNvPr id="6" name="Footer Placeholder 5">
            <a:extLst>
              <a:ext uri="{FF2B5EF4-FFF2-40B4-BE49-F238E27FC236}">
                <a16:creationId xmlns:a16="http://schemas.microsoft.com/office/drawing/2014/main" id="{5E666A89-B915-49BA-8159-8C499B5C6A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3B148C-05CB-442C-9022-3D270B5C42B3}"/>
              </a:ext>
            </a:extLst>
          </p:cNvPr>
          <p:cNvSpPr>
            <a:spLocks noGrp="1"/>
          </p:cNvSpPr>
          <p:nvPr>
            <p:ph type="sldNum" sz="quarter" idx="12"/>
          </p:nvPr>
        </p:nvSpPr>
        <p:spPr/>
        <p:txBody>
          <a:bodyPr/>
          <a:lstStyle/>
          <a:p>
            <a:fld id="{BCA8BCF0-3304-4571-B27A-D6E1D0999581}" type="slidenum">
              <a:rPr lang="en-US" smtClean="0"/>
              <a:t>‹#›</a:t>
            </a:fld>
            <a:endParaRPr lang="en-US"/>
          </a:p>
        </p:txBody>
      </p:sp>
    </p:spTree>
    <p:extLst>
      <p:ext uri="{BB962C8B-B14F-4D97-AF65-F5344CB8AC3E}">
        <p14:creationId xmlns:p14="http://schemas.microsoft.com/office/powerpoint/2010/main" val="5746068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AE95C-4946-44E5-9E3D-A239F3E823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DF7E68-1879-468D-89A8-9C3E5C474B2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2C2BE90-D0D1-486C-835E-A1614D68BA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A10191C-054E-446D-849E-49BB4106C3D0}"/>
              </a:ext>
            </a:extLst>
          </p:cNvPr>
          <p:cNvSpPr>
            <a:spLocks noGrp="1"/>
          </p:cNvSpPr>
          <p:nvPr>
            <p:ph type="dt" sz="half" idx="10"/>
          </p:nvPr>
        </p:nvSpPr>
        <p:spPr/>
        <p:txBody>
          <a:bodyPr/>
          <a:lstStyle/>
          <a:p>
            <a:fld id="{6017799E-D79F-4C43-AE6C-B94A8A451D43}" type="datetimeFigureOut">
              <a:rPr lang="en-US" smtClean="0"/>
              <a:t>8/28/2020</a:t>
            </a:fld>
            <a:endParaRPr lang="en-US"/>
          </a:p>
        </p:txBody>
      </p:sp>
      <p:sp>
        <p:nvSpPr>
          <p:cNvPr id="6" name="Footer Placeholder 5">
            <a:extLst>
              <a:ext uri="{FF2B5EF4-FFF2-40B4-BE49-F238E27FC236}">
                <a16:creationId xmlns:a16="http://schemas.microsoft.com/office/drawing/2014/main" id="{90F4EE13-16FB-4F68-8682-CDA8BFB58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D36EC5-072C-483E-823F-1306E050D120}"/>
              </a:ext>
            </a:extLst>
          </p:cNvPr>
          <p:cNvSpPr>
            <a:spLocks noGrp="1"/>
          </p:cNvSpPr>
          <p:nvPr>
            <p:ph type="sldNum" sz="quarter" idx="12"/>
          </p:nvPr>
        </p:nvSpPr>
        <p:spPr/>
        <p:txBody>
          <a:bodyPr/>
          <a:lstStyle/>
          <a:p>
            <a:fld id="{BCA8BCF0-3304-4571-B27A-D6E1D0999581}" type="slidenum">
              <a:rPr lang="en-US" smtClean="0"/>
              <a:t>‹#›</a:t>
            </a:fld>
            <a:endParaRPr lang="en-US"/>
          </a:p>
        </p:txBody>
      </p:sp>
    </p:spTree>
    <p:extLst>
      <p:ext uri="{BB962C8B-B14F-4D97-AF65-F5344CB8AC3E}">
        <p14:creationId xmlns:p14="http://schemas.microsoft.com/office/powerpoint/2010/main" val="25970883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553D6E-7515-45F2-B94E-A9FBE2EF4C8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B782AE0-0CF6-4B67-9430-C1D9DD3C9D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7AA5AA-74C3-4DA4-AE0D-4DE42C27B3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017799E-D79F-4C43-AE6C-B94A8A451D43}" type="datetimeFigureOut">
              <a:rPr lang="en-US" smtClean="0"/>
              <a:t>8/28/2020</a:t>
            </a:fld>
            <a:endParaRPr lang="en-US"/>
          </a:p>
        </p:txBody>
      </p:sp>
      <p:sp>
        <p:nvSpPr>
          <p:cNvPr id="5" name="Footer Placeholder 4">
            <a:extLst>
              <a:ext uri="{FF2B5EF4-FFF2-40B4-BE49-F238E27FC236}">
                <a16:creationId xmlns:a16="http://schemas.microsoft.com/office/drawing/2014/main" id="{F1AB16D3-35DA-40AD-942C-CA96E23F5A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E83DDEA-F502-40B2-9775-E115EC5023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A8BCF0-3304-4571-B27A-D6E1D0999581}" type="slidenum">
              <a:rPr lang="en-US" smtClean="0"/>
              <a:t>‹#›</a:t>
            </a:fld>
            <a:endParaRPr lang="en-US"/>
          </a:p>
        </p:txBody>
      </p:sp>
    </p:spTree>
    <p:extLst>
      <p:ext uri="{BB962C8B-B14F-4D97-AF65-F5344CB8AC3E}">
        <p14:creationId xmlns:p14="http://schemas.microsoft.com/office/powerpoint/2010/main" val="17534189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1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1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 Id="rId5" Type="http://schemas.openxmlformats.org/officeDocument/2006/relationships/image" Target="../media/image40.png"/><Relationship Id="rId4" Type="http://schemas.openxmlformats.org/officeDocument/2006/relationships/image" Target="../media/image39.svg"/></Relationships>
</file>

<file path=ppt/slides/_rels/slide16.xml.rels><?xml version="1.0" encoding="UTF-8" standalone="yes"?>
<Relationships xmlns="http://schemas.openxmlformats.org/package/2006/relationships"><Relationship Id="rId8" Type="http://schemas.openxmlformats.org/officeDocument/2006/relationships/image" Target="../media/image47.png"/><Relationship Id="rId13" Type="http://schemas.openxmlformats.org/officeDocument/2006/relationships/image" Target="../media/image52.png"/><Relationship Id="rId3" Type="http://schemas.openxmlformats.org/officeDocument/2006/relationships/image" Target="../media/image42.png"/><Relationship Id="rId7" Type="http://schemas.openxmlformats.org/officeDocument/2006/relationships/image" Target="../media/image46.png"/><Relationship Id="rId12" Type="http://schemas.openxmlformats.org/officeDocument/2006/relationships/image" Target="../media/image51.svg"/><Relationship Id="rId2" Type="http://schemas.openxmlformats.org/officeDocument/2006/relationships/image" Target="../media/image41.png"/><Relationship Id="rId1" Type="http://schemas.openxmlformats.org/officeDocument/2006/relationships/slideLayout" Target="../slideLayouts/slideLayout2.xml"/><Relationship Id="rId6" Type="http://schemas.openxmlformats.org/officeDocument/2006/relationships/image" Target="../media/image45.png"/><Relationship Id="rId11" Type="http://schemas.openxmlformats.org/officeDocument/2006/relationships/image" Target="../media/image50.png"/><Relationship Id="rId5" Type="http://schemas.openxmlformats.org/officeDocument/2006/relationships/image" Target="../media/image44.png"/><Relationship Id="rId10" Type="http://schemas.openxmlformats.org/officeDocument/2006/relationships/image" Target="../media/image49.png"/><Relationship Id="rId4" Type="http://schemas.openxmlformats.org/officeDocument/2006/relationships/image" Target="../media/image43.png"/><Relationship Id="rId9" Type="http://schemas.openxmlformats.org/officeDocument/2006/relationships/image" Target="../media/image48.png"/><Relationship Id="rId14" Type="http://schemas.openxmlformats.org/officeDocument/2006/relationships/image" Target="../media/image53.png"/></Relationships>
</file>

<file path=ppt/slides/_rels/slide1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2.xml"/><Relationship Id="rId5" Type="http://schemas.openxmlformats.org/officeDocument/2006/relationships/image" Target="../media/image57.png"/><Relationship Id="rId4" Type="http://schemas.openxmlformats.org/officeDocument/2006/relationships/image" Target="../media/image56.png"/></Relationships>
</file>

<file path=ppt/slides/_rels/slide1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2.xml"/><Relationship Id="rId6" Type="http://schemas.openxmlformats.org/officeDocument/2006/relationships/image" Target="../media/image65.png"/><Relationship Id="rId5" Type="http://schemas.openxmlformats.org/officeDocument/2006/relationships/image" Target="../media/image64.png"/><Relationship Id="rId4" Type="http://schemas.openxmlformats.org/officeDocument/2006/relationships/image" Target="../media/image63.png"/></Relationships>
</file>

<file path=ppt/slides/_rels/slide21.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png"/><Relationship Id="rId1" Type="http://schemas.openxmlformats.org/officeDocument/2006/relationships/slideLayout" Target="../slideLayouts/slideLayout2.xml"/><Relationship Id="rId5" Type="http://schemas.openxmlformats.org/officeDocument/2006/relationships/image" Target="../media/image71.png"/><Relationship Id="rId4" Type="http://schemas.openxmlformats.org/officeDocument/2006/relationships/image" Target="../media/image70.png"/></Relationships>
</file>

<file path=ppt/slides/_rels/slide23.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image" Target="../media/image73.png"/><Relationship Id="rId1" Type="http://schemas.openxmlformats.org/officeDocument/2006/relationships/slideLayout" Target="../slideLayouts/slideLayout2.xml"/><Relationship Id="rId5" Type="http://schemas.openxmlformats.org/officeDocument/2006/relationships/image" Target="../media/image76.png"/><Relationship Id="rId4" Type="http://schemas.openxmlformats.org/officeDocument/2006/relationships/image" Target="../media/image75.png"/></Relationships>
</file>

<file path=ppt/slides/_rels/slide25.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slideLayout" Target="../slideLayouts/slideLayout2.xml"/><Relationship Id="rId5" Type="http://schemas.openxmlformats.org/officeDocument/2006/relationships/image" Target="../media/image82.png"/><Relationship Id="rId4" Type="http://schemas.openxmlformats.org/officeDocument/2006/relationships/image" Target="../media/image81.png"/></Relationships>
</file>

<file path=ppt/slides/_rels/slide27.xml.rels><?xml version="1.0" encoding="UTF-8" standalone="yes"?>
<Relationships xmlns="http://schemas.openxmlformats.org/package/2006/relationships"><Relationship Id="rId2" Type="http://schemas.openxmlformats.org/officeDocument/2006/relationships/image" Target="../media/image8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image" Target="../media/image84.png"/><Relationship Id="rId1" Type="http://schemas.openxmlformats.org/officeDocument/2006/relationships/slideLayout" Target="../slideLayouts/slideLayout2.xml"/><Relationship Id="rId5" Type="http://schemas.openxmlformats.org/officeDocument/2006/relationships/image" Target="../media/image87.png"/><Relationship Id="rId4" Type="http://schemas.openxmlformats.org/officeDocument/2006/relationships/image" Target="../media/image86.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image" Target="../media/image8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image" Target="../media/image90.png"/><Relationship Id="rId1" Type="http://schemas.openxmlformats.org/officeDocument/2006/relationships/slideLayout" Target="../slideLayouts/slideLayout2.xml"/><Relationship Id="rId4" Type="http://schemas.openxmlformats.org/officeDocument/2006/relationships/image" Target="../media/image92.png"/></Relationships>
</file>

<file path=ppt/slides/_rels/slide32.xml.rels><?xml version="1.0" encoding="UTF-8" standalone="yes"?>
<Relationships xmlns="http://schemas.openxmlformats.org/package/2006/relationships"><Relationship Id="rId3" Type="http://schemas.openxmlformats.org/officeDocument/2006/relationships/image" Target="../media/image94.png"/><Relationship Id="rId7" Type="http://schemas.openxmlformats.org/officeDocument/2006/relationships/image" Target="../media/image98.png"/><Relationship Id="rId2" Type="http://schemas.openxmlformats.org/officeDocument/2006/relationships/image" Target="../media/image93.png"/><Relationship Id="rId1" Type="http://schemas.openxmlformats.org/officeDocument/2006/relationships/slideLayout" Target="../slideLayouts/slideLayout2.xml"/><Relationship Id="rId6" Type="http://schemas.openxmlformats.org/officeDocument/2006/relationships/image" Target="../media/image97.png"/><Relationship Id="rId5" Type="http://schemas.openxmlformats.org/officeDocument/2006/relationships/image" Target="../media/image96.png"/><Relationship Id="rId4" Type="http://schemas.openxmlformats.org/officeDocument/2006/relationships/image" Target="../media/image95.png"/></Relationships>
</file>

<file path=ppt/slides/_rels/slide33.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image" Target="../media/image9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02.png"/><Relationship Id="rId7" Type="http://schemas.openxmlformats.org/officeDocument/2006/relationships/image" Target="../media/image106.png"/><Relationship Id="rId2" Type="http://schemas.openxmlformats.org/officeDocument/2006/relationships/image" Target="../media/image101.png"/><Relationship Id="rId1" Type="http://schemas.openxmlformats.org/officeDocument/2006/relationships/slideLayout" Target="../slideLayouts/slideLayout2.xml"/><Relationship Id="rId6" Type="http://schemas.openxmlformats.org/officeDocument/2006/relationships/image" Target="../media/image105.png"/><Relationship Id="rId5" Type="http://schemas.openxmlformats.org/officeDocument/2006/relationships/image" Target="../media/image104.png"/><Relationship Id="rId4" Type="http://schemas.openxmlformats.org/officeDocument/2006/relationships/image" Target="../media/image103.png"/></Relationships>
</file>

<file path=ppt/slides/_rels/slide36.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image" Target="../media/image107.png"/><Relationship Id="rId1" Type="http://schemas.openxmlformats.org/officeDocument/2006/relationships/slideLayout" Target="../slideLayouts/slideLayout2.xml"/><Relationship Id="rId5" Type="http://schemas.openxmlformats.org/officeDocument/2006/relationships/image" Target="../media/image110.png"/><Relationship Id="rId4" Type="http://schemas.openxmlformats.org/officeDocument/2006/relationships/image" Target="../media/image10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12.png"/><Relationship Id="rId2" Type="http://schemas.openxmlformats.org/officeDocument/2006/relationships/image" Target="../media/image11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1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image" Target="../media/image120.png"/><Relationship Id="rId3" Type="http://schemas.openxmlformats.org/officeDocument/2006/relationships/image" Target="../media/image115.png"/><Relationship Id="rId7" Type="http://schemas.openxmlformats.org/officeDocument/2006/relationships/image" Target="../media/image119.png"/><Relationship Id="rId2" Type="http://schemas.openxmlformats.org/officeDocument/2006/relationships/image" Target="../media/image114.png"/><Relationship Id="rId1" Type="http://schemas.openxmlformats.org/officeDocument/2006/relationships/slideLayout" Target="../slideLayouts/slideLayout2.xml"/><Relationship Id="rId6" Type="http://schemas.openxmlformats.org/officeDocument/2006/relationships/image" Target="../media/image118.png"/><Relationship Id="rId5" Type="http://schemas.openxmlformats.org/officeDocument/2006/relationships/image" Target="../media/image117.png"/><Relationship Id="rId4" Type="http://schemas.openxmlformats.org/officeDocument/2006/relationships/image" Target="../media/image116.png"/><Relationship Id="rId9" Type="http://schemas.openxmlformats.org/officeDocument/2006/relationships/image" Target="../media/image121.png"/></Relationships>
</file>

<file path=ppt/slides/_rels/slide41.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image" Target="../media/image122.png"/><Relationship Id="rId1" Type="http://schemas.openxmlformats.org/officeDocument/2006/relationships/slideLayout" Target="../slideLayouts/slideLayout2.xml"/><Relationship Id="rId5" Type="http://schemas.openxmlformats.org/officeDocument/2006/relationships/image" Target="../media/image125.png"/><Relationship Id="rId4" Type="http://schemas.openxmlformats.org/officeDocument/2006/relationships/image" Target="../media/image124.png"/></Relationships>
</file>

<file path=ppt/slides/_rels/slide42.xml.rels><?xml version="1.0" encoding="UTF-8" standalone="yes"?>
<Relationships xmlns="http://schemas.openxmlformats.org/package/2006/relationships"><Relationship Id="rId3" Type="http://schemas.openxmlformats.org/officeDocument/2006/relationships/image" Target="../media/image127.png"/><Relationship Id="rId2" Type="http://schemas.openxmlformats.org/officeDocument/2006/relationships/image" Target="../media/image126.png"/><Relationship Id="rId1" Type="http://schemas.openxmlformats.org/officeDocument/2006/relationships/slideLayout" Target="../slideLayouts/slideLayout2.xml"/><Relationship Id="rId6" Type="http://schemas.openxmlformats.org/officeDocument/2006/relationships/image" Target="../media/image130.png"/><Relationship Id="rId5" Type="http://schemas.openxmlformats.org/officeDocument/2006/relationships/image" Target="../media/image129.png"/><Relationship Id="rId4" Type="http://schemas.openxmlformats.org/officeDocument/2006/relationships/image" Target="../media/image128.png"/></Relationships>
</file>

<file path=ppt/slides/_rels/slide43.xml.rels><?xml version="1.0" encoding="UTF-8" standalone="yes"?>
<Relationships xmlns="http://schemas.openxmlformats.org/package/2006/relationships"><Relationship Id="rId3" Type="http://schemas.openxmlformats.org/officeDocument/2006/relationships/image" Target="../media/image132.png"/><Relationship Id="rId2" Type="http://schemas.openxmlformats.org/officeDocument/2006/relationships/image" Target="../media/image131.png"/><Relationship Id="rId1" Type="http://schemas.openxmlformats.org/officeDocument/2006/relationships/slideLayout" Target="../slideLayouts/slideLayout2.xml"/><Relationship Id="rId5" Type="http://schemas.openxmlformats.org/officeDocument/2006/relationships/image" Target="../media/image134.png"/><Relationship Id="rId4" Type="http://schemas.openxmlformats.org/officeDocument/2006/relationships/image" Target="../media/image133.png"/></Relationships>
</file>

<file path=ppt/slides/_rels/slide44.xml.rels><?xml version="1.0" encoding="UTF-8" standalone="yes"?>
<Relationships xmlns="http://schemas.openxmlformats.org/package/2006/relationships"><Relationship Id="rId8" Type="http://schemas.openxmlformats.org/officeDocument/2006/relationships/image" Target="../media/image140.png"/><Relationship Id="rId3" Type="http://schemas.openxmlformats.org/officeDocument/2006/relationships/image" Target="../media/image135.png"/><Relationship Id="rId7" Type="http://schemas.openxmlformats.org/officeDocument/2006/relationships/image" Target="../media/image139.png"/><Relationship Id="rId2" Type="http://schemas.openxmlformats.org/officeDocument/2006/relationships/image" Target="../media/image134.png"/><Relationship Id="rId1" Type="http://schemas.openxmlformats.org/officeDocument/2006/relationships/slideLayout" Target="../slideLayouts/slideLayout2.xml"/><Relationship Id="rId6" Type="http://schemas.openxmlformats.org/officeDocument/2006/relationships/image" Target="../media/image138.png"/><Relationship Id="rId5" Type="http://schemas.openxmlformats.org/officeDocument/2006/relationships/image" Target="../media/image137.png"/><Relationship Id="rId10" Type="http://schemas.openxmlformats.org/officeDocument/2006/relationships/image" Target="../media/image142.png"/><Relationship Id="rId4" Type="http://schemas.openxmlformats.org/officeDocument/2006/relationships/image" Target="../media/image136.png"/><Relationship Id="rId9" Type="http://schemas.openxmlformats.org/officeDocument/2006/relationships/image" Target="../media/image141.png"/></Relationships>
</file>

<file path=ppt/slides/_rels/slide45.xml.rels><?xml version="1.0" encoding="UTF-8" standalone="yes"?>
<Relationships xmlns="http://schemas.openxmlformats.org/package/2006/relationships"><Relationship Id="rId2" Type="http://schemas.openxmlformats.org/officeDocument/2006/relationships/image" Target="../media/image143.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45.png"/><Relationship Id="rId2" Type="http://schemas.openxmlformats.org/officeDocument/2006/relationships/image" Target="../media/image144.png"/><Relationship Id="rId1" Type="http://schemas.openxmlformats.org/officeDocument/2006/relationships/slideLayout" Target="../slideLayouts/slideLayout2.xml"/><Relationship Id="rId5" Type="http://schemas.openxmlformats.org/officeDocument/2006/relationships/image" Target="../media/image147.png"/><Relationship Id="rId4" Type="http://schemas.openxmlformats.org/officeDocument/2006/relationships/image" Target="../media/image14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8" Type="http://schemas.openxmlformats.org/officeDocument/2006/relationships/image" Target="../media/image154.png"/><Relationship Id="rId3" Type="http://schemas.openxmlformats.org/officeDocument/2006/relationships/image" Target="../media/image149.png"/><Relationship Id="rId7" Type="http://schemas.openxmlformats.org/officeDocument/2006/relationships/image" Target="../media/image153.png"/><Relationship Id="rId2" Type="http://schemas.openxmlformats.org/officeDocument/2006/relationships/image" Target="../media/image148.png"/><Relationship Id="rId1" Type="http://schemas.openxmlformats.org/officeDocument/2006/relationships/slideLayout" Target="../slideLayouts/slideLayout2.xml"/><Relationship Id="rId6" Type="http://schemas.openxmlformats.org/officeDocument/2006/relationships/image" Target="../media/image152.png"/><Relationship Id="rId5" Type="http://schemas.openxmlformats.org/officeDocument/2006/relationships/image" Target="../media/image151.png"/><Relationship Id="rId4" Type="http://schemas.openxmlformats.org/officeDocument/2006/relationships/image" Target="../media/image150.png"/><Relationship Id="rId9" Type="http://schemas.openxmlformats.org/officeDocument/2006/relationships/image" Target="../media/image155.png"/></Relationships>
</file>

<file path=ppt/slides/_rels/slide49.xml.rels><?xml version="1.0" encoding="UTF-8" standalone="yes"?>
<Relationships xmlns="http://schemas.openxmlformats.org/package/2006/relationships"><Relationship Id="rId3" Type="http://schemas.openxmlformats.org/officeDocument/2006/relationships/image" Target="../media/image156.png"/><Relationship Id="rId2" Type="http://schemas.openxmlformats.org/officeDocument/2006/relationships/image" Target="../media/image126.png"/><Relationship Id="rId1" Type="http://schemas.openxmlformats.org/officeDocument/2006/relationships/slideLayout" Target="../slideLayouts/slideLayout2.xml"/><Relationship Id="rId5" Type="http://schemas.openxmlformats.org/officeDocument/2006/relationships/image" Target="../media/image158.png"/><Relationship Id="rId4" Type="http://schemas.openxmlformats.org/officeDocument/2006/relationships/image" Target="../media/image15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59.png"/><Relationship Id="rId2" Type="http://schemas.openxmlformats.org/officeDocument/2006/relationships/image" Target="../media/image115.png"/><Relationship Id="rId1" Type="http://schemas.openxmlformats.org/officeDocument/2006/relationships/slideLayout" Target="../slideLayouts/slideLayout2.xml"/><Relationship Id="rId6" Type="http://schemas.openxmlformats.org/officeDocument/2006/relationships/image" Target="../media/image162.png"/><Relationship Id="rId5" Type="http://schemas.openxmlformats.org/officeDocument/2006/relationships/image" Target="../media/image161.png"/><Relationship Id="rId4" Type="http://schemas.openxmlformats.org/officeDocument/2006/relationships/image" Target="../media/image160.png"/></Relationships>
</file>

<file path=ppt/slides/_rels/slide51.xml.rels><?xml version="1.0" encoding="UTF-8" standalone="yes"?>
<Relationships xmlns="http://schemas.openxmlformats.org/package/2006/relationships"><Relationship Id="rId8" Type="http://schemas.openxmlformats.org/officeDocument/2006/relationships/image" Target="../media/image163.png"/><Relationship Id="rId3" Type="http://schemas.openxmlformats.org/officeDocument/2006/relationships/image" Target="../media/image117.png"/><Relationship Id="rId7" Type="http://schemas.openxmlformats.org/officeDocument/2006/relationships/image" Target="../media/image121.png"/><Relationship Id="rId2" Type="http://schemas.openxmlformats.org/officeDocument/2006/relationships/image" Target="../media/image116.png"/><Relationship Id="rId1" Type="http://schemas.openxmlformats.org/officeDocument/2006/relationships/slideLayout" Target="../slideLayouts/slideLayout2.xml"/><Relationship Id="rId6" Type="http://schemas.openxmlformats.org/officeDocument/2006/relationships/image" Target="../media/image120.png"/><Relationship Id="rId5" Type="http://schemas.openxmlformats.org/officeDocument/2006/relationships/image" Target="../media/image119.png"/><Relationship Id="rId10" Type="http://schemas.openxmlformats.org/officeDocument/2006/relationships/image" Target="../media/image165.png"/><Relationship Id="rId4" Type="http://schemas.openxmlformats.org/officeDocument/2006/relationships/image" Target="../media/image118.png"/><Relationship Id="rId9" Type="http://schemas.openxmlformats.org/officeDocument/2006/relationships/image" Target="../media/image164.png"/></Relationships>
</file>

<file path=ppt/slides/_rels/slide52.xml.rels><?xml version="1.0" encoding="UTF-8" standalone="yes"?>
<Relationships xmlns="http://schemas.openxmlformats.org/package/2006/relationships"><Relationship Id="rId2" Type="http://schemas.openxmlformats.org/officeDocument/2006/relationships/image" Target="../media/image166.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49.png"/><Relationship Id="rId7" Type="http://schemas.openxmlformats.org/officeDocument/2006/relationships/image" Target="../media/image153.png"/><Relationship Id="rId2" Type="http://schemas.openxmlformats.org/officeDocument/2006/relationships/image" Target="../media/image148.png"/><Relationship Id="rId1" Type="http://schemas.openxmlformats.org/officeDocument/2006/relationships/slideLayout" Target="../slideLayouts/slideLayout2.xml"/><Relationship Id="rId6" Type="http://schemas.openxmlformats.org/officeDocument/2006/relationships/image" Target="../media/image152.png"/><Relationship Id="rId5" Type="http://schemas.openxmlformats.org/officeDocument/2006/relationships/image" Target="../media/image151.png"/><Relationship Id="rId4" Type="http://schemas.openxmlformats.org/officeDocument/2006/relationships/image" Target="../media/image150.png"/></Relationships>
</file>

<file path=ppt/slides/_rels/slide54.xml.rels><?xml version="1.0" encoding="UTF-8" standalone="yes"?>
<Relationships xmlns="http://schemas.openxmlformats.org/package/2006/relationships"><Relationship Id="rId8" Type="http://schemas.openxmlformats.org/officeDocument/2006/relationships/image" Target="../media/image163.png"/><Relationship Id="rId3" Type="http://schemas.openxmlformats.org/officeDocument/2006/relationships/image" Target="../media/image151.png"/><Relationship Id="rId7" Type="http://schemas.openxmlformats.org/officeDocument/2006/relationships/image" Target="../media/image152.png"/><Relationship Id="rId2" Type="http://schemas.openxmlformats.org/officeDocument/2006/relationships/image" Target="../media/image149.png"/><Relationship Id="rId1" Type="http://schemas.openxmlformats.org/officeDocument/2006/relationships/slideLayout" Target="../slideLayouts/slideLayout2.xml"/><Relationship Id="rId6" Type="http://schemas.openxmlformats.org/officeDocument/2006/relationships/image" Target="../media/image150.png"/><Relationship Id="rId5" Type="http://schemas.openxmlformats.org/officeDocument/2006/relationships/image" Target="../media/image148.png"/><Relationship Id="rId10" Type="http://schemas.openxmlformats.org/officeDocument/2006/relationships/image" Target="../media/image165.png"/><Relationship Id="rId4" Type="http://schemas.openxmlformats.org/officeDocument/2006/relationships/image" Target="../media/image153.png"/><Relationship Id="rId9" Type="http://schemas.openxmlformats.org/officeDocument/2006/relationships/image" Target="../media/image164.png"/></Relationships>
</file>

<file path=ppt/slides/_rels/slide55.xml.rels><?xml version="1.0" encoding="UTF-8" standalone="yes"?>
<Relationships xmlns="http://schemas.openxmlformats.org/package/2006/relationships"><Relationship Id="rId3" Type="http://schemas.openxmlformats.org/officeDocument/2006/relationships/image" Target="../media/image155.png"/><Relationship Id="rId2" Type="http://schemas.openxmlformats.org/officeDocument/2006/relationships/image" Target="../media/image154.png"/><Relationship Id="rId1" Type="http://schemas.openxmlformats.org/officeDocument/2006/relationships/slideLayout" Target="../slideLayouts/slideLayout2.xml"/><Relationship Id="rId5" Type="http://schemas.openxmlformats.org/officeDocument/2006/relationships/image" Target="../media/image125.png"/><Relationship Id="rId4" Type="http://schemas.openxmlformats.org/officeDocument/2006/relationships/image" Target="../media/image110.png"/></Relationships>
</file>

<file path=ppt/slides/_rels/slide56.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image" Target="../media/image156.png"/><Relationship Id="rId1" Type="http://schemas.openxmlformats.org/officeDocument/2006/relationships/slideLayout" Target="../slideLayouts/slideLayout2.xml"/><Relationship Id="rId4" Type="http://schemas.openxmlformats.org/officeDocument/2006/relationships/image" Target="../media/image167.png"/></Relationships>
</file>

<file path=ppt/slides/_rels/slide57.xml.rels><?xml version="1.0" encoding="UTF-8" standalone="yes"?>
<Relationships xmlns="http://schemas.openxmlformats.org/package/2006/relationships"><Relationship Id="rId3" Type="http://schemas.openxmlformats.org/officeDocument/2006/relationships/image" Target="../media/image169.png"/><Relationship Id="rId2" Type="http://schemas.openxmlformats.org/officeDocument/2006/relationships/image" Target="../media/image168.png"/><Relationship Id="rId1" Type="http://schemas.openxmlformats.org/officeDocument/2006/relationships/slideLayout" Target="../slideLayouts/slideLayout2.xml"/><Relationship Id="rId5" Type="http://schemas.openxmlformats.org/officeDocument/2006/relationships/image" Target="../media/image171.png"/><Relationship Id="rId4" Type="http://schemas.openxmlformats.org/officeDocument/2006/relationships/image" Target="../media/image170.png"/></Relationships>
</file>

<file path=ppt/slides/_rels/slide58.xml.rels><?xml version="1.0" encoding="UTF-8" standalone="yes"?>
<Relationships xmlns="http://schemas.openxmlformats.org/package/2006/relationships"><Relationship Id="rId3" Type="http://schemas.openxmlformats.org/officeDocument/2006/relationships/image" Target="../media/image173.png"/><Relationship Id="rId7" Type="http://schemas.openxmlformats.org/officeDocument/2006/relationships/image" Target="../media/image177.png"/><Relationship Id="rId2" Type="http://schemas.openxmlformats.org/officeDocument/2006/relationships/image" Target="../media/image172.png"/><Relationship Id="rId1" Type="http://schemas.openxmlformats.org/officeDocument/2006/relationships/slideLayout" Target="../slideLayouts/slideLayout2.xml"/><Relationship Id="rId6" Type="http://schemas.openxmlformats.org/officeDocument/2006/relationships/image" Target="../media/image176.png"/><Relationship Id="rId5" Type="http://schemas.openxmlformats.org/officeDocument/2006/relationships/image" Target="../media/image175.png"/><Relationship Id="rId4" Type="http://schemas.openxmlformats.org/officeDocument/2006/relationships/image" Target="../media/image174.png"/></Relationships>
</file>

<file path=ppt/slides/_rels/slide59.xml.rels><?xml version="1.0" encoding="UTF-8" standalone="yes"?>
<Relationships xmlns="http://schemas.openxmlformats.org/package/2006/relationships"><Relationship Id="rId3" Type="http://schemas.openxmlformats.org/officeDocument/2006/relationships/image" Target="../media/image147.png"/><Relationship Id="rId2" Type="http://schemas.openxmlformats.org/officeDocument/2006/relationships/image" Target="../media/image17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60.xml.rels><?xml version="1.0" encoding="UTF-8" standalone="yes"?>
<Relationships xmlns="http://schemas.openxmlformats.org/package/2006/relationships"><Relationship Id="rId3" Type="http://schemas.openxmlformats.org/officeDocument/2006/relationships/image" Target="../media/image180.png"/><Relationship Id="rId2" Type="http://schemas.openxmlformats.org/officeDocument/2006/relationships/image" Target="../media/image179.png"/><Relationship Id="rId1" Type="http://schemas.openxmlformats.org/officeDocument/2006/relationships/slideLayout" Target="../slideLayouts/slideLayout2.xml"/><Relationship Id="rId5" Type="http://schemas.openxmlformats.org/officeDocument/2006/relationships/image" Target="../media/image182.png"/><Relationship Id="rId4" Type="http://schemas.openxmlformats.org/officeDocument/2006/relationships/image" Target="../media/image181.png"/></Relationships>
</file>

<file path=ppt/slides/_rels/slide61.xml.rels><?xml version="1.0" encoding="UTF-8" standalone="yes"?>
<Relationships xmlns="http://schemas.openxmlformats.org/package/2006/relationships"><Relationship Id="rId3" Type="http://schemas.openxmlformats.org/officeDocument/2006/relationships/image" Target="../media/image184.png"/><Relationship Id="rId7" Type="http://schemas.openxmlformats.org/officeDocument/2006/relationships/image" Target="../media/image188.png"/><Relationship Id="rId2" Type="http://schemas.openxmlformats.org/officeDocument/2006/relationships/image" Target="../media/image183.png"/><Relationship Id="rId1" Type="http://schemas.openxmlformats.org/officeDocument/2006/relationships/slideLayout" Target="../slideLayouts/slideLayout2.xml"/><Relationship Id="rId6" Type="http://schemas.openxmlformats.org/officeDocument/2006/relationships/image" Target="../media/image187.png"/><Relationship Id="rId5" Type="http://schemas.openxmlformats.org/officeDocument/2006/relationships/image" Target="../media/image186.png"/><Relationship Id="rId4" Type="http://schemas.openxmlformats.org/officeDocument/2006/relationships/image" Target="../media/image185.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190.png"/><Relationship Id="rId2" Type="http://schemas.openxmlformats.org/officeDocument/2006/relationships/image" Target="../media/image189.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192.png"/><Relationship Id="rId2" Type="http://schemas.openxmlformats.org/officeDocument/2006/relationships/image" Target="../media/image191.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194.png"/><Relationship Id="rId2" Type="http://schemas.openxmlformats.org/officeDocument/2006/relationships/image" Target="../media/image193.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196.png"/><Relationship Id="rId7" Type="http://schemas.openxmlformats.org/officeDocument/2006/relationships/image" Target="../media/image200.png"/><Relationship Id="rId2" Type="http://schemas.openxmlformats.org/officeDocument/2006/relationships/image" Target="../media/image195.png"/><Relationship Id="rId1" Type="http://schemas.openxmlformats.org/officeDocument/2006/relationships/slideLayout" Target="../slideLayouts/slideLayout2.xml"/><Relationship Id="rId6" Type="http://schemas.openxmlformats.org/officeDocument/2006/relationships/image" Target="../media/image199.png"/><Relationship Id="rId5" Type="http://schemas.openxmlformats.org/officeDocument/2006/relationships/image" Target="../media/image198.png"/><Relationship Id="rId4" Type="http://schemas.openxmlformats.org/officeDocument/2006/relationships/image" Target="../media/image197.png"/></Relationships>
</file>

<file path=ppt/slides/_rels/slide68.xml.rels><?xml version="1.0" encoding="UTF-8" standalone="yes"?>
<Relationships xmlns="http://schemas.openxmlformats.org/package/2006/relationships"><Relationship Id="rId3" Type="http://schemas.openxmlformats.org/officeDocument/2006/relationships/image" Target="../media/image202.png"/><Relationship Id="rId7" Type="http://schemas.openxmlformats.org/officeDocument/2006/relationships/image" Target="../media/image206.png"/><Relationship Id="rId2" Type="http://schemas.openxmlformats.org/officeDocument/2006/relationships/image" Target="../media/image201.png"/><Relationship Id="rId1" Type="http://schemas.openxmlformats.org/officeDocument/2006/relationships/slideLayout" Target="../slideLayouts/slideLayout2.xml"/><Relationship Id="rId6" Type="http://schemas.openxmlformats.org/officeDocument/2006/relationships/image" Target="../media/image205.png"/><Relationship Id="rId5" Type="http://schemas.openxmlformats.org/officeDocument/2006/relationships/image" Target="../media/image204.png"/><Relationship Id="rId4" Type="http://schemas.openxmlformats.org/officeDocument/2006/relationships/image" Target="../media/image203.png"/></Relationships>
</file>

<file path=ppt/slides/_rels/slide69.xml.rels><?xml version="1.0" encoding="UTF-8" standalone="yes"?>
<Relationships xmlns="http://schemas.openxmlformats.org/package/2006/relationships"><Relationship Id="rId3" Type="http://schemas.openxmlformats.org/officeDocument/2006/relationships/image" Target="../media/image208.png"/><Relationship Id="rId2" Type="http://schemas.openxmlformats.org/officeDocument/2006/relationships/image" Target="../media/image20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210.png"/><Relationship Id="rId7" Type="http://schemas.openxmlformats.org/officeDocument/2006/relationships/image" Target="../media/image214.png"/><Relationship Id="rId2" Type="http://schemas.openxmlformats.org/officeDocument/2006/relationships/image" Target="../media/image209.png"/><Relationship Id="rId1" Type="http://schemas.openxmlformats.org/officeDocument/2006/relationships/slideLayout" Target="../slideLayouts/slideLayout2.xml"/><Relationship Id="rId6" Type="http://schemas.openxmlformats.org/officeDocument/2006/relationships/image" Target="../media/image213.png"/><Relationship Id="rId5" Type="http://schemas.openxmlformats.org/officeDocument/2006/relationships/image" Target="../media/image212.png"/><Relationship Id="rId4" Type="http://schemas.openxmlformats.org/officeDocument/2006/relationships/image" Target="../media/image211.png"/></Relationships>
</file>

<file path=ppt/slides/_rels/slide71.xml.rels><?xml version="1.0" encoding="UTF-8" standalone="yes"?>
<Relationships xmlns="http://schemas.openxmlformats.org/package/2006/relationships"><Relationship Id="rId3" Type="http://schemas.openxmlformats.org/officeDocument/2006/relationships/image" Target="../media/image210.png"/><Relationship Id="rId7" Type="http://schemas.openxmlformats.org/officeDocument/2006/relationships/image" Target="../media/image217.png"/><Relationship Id="rId2" Type="http://schemas.openxmlformats.org/officeDocument/2006/relationships/image" Target="../media/image209.png"/><Relationship Id="rId1" Type="http://schemas.openxmlformats.org/officeDocument/2006/relationships/slideLayout" Target="../slideLayouts/slideLayout2.xml"/><Relationship Id="rId6" Type="http://schemas.openxmlformats.org/officeDocument/2006/relationships/image" Target="../media/image216.png"/><Relationship Id="rId5" Type="http://schemas.openxmlformats.org/officeDocument/2006/relationships/image" Target="../media/image215.png"/><Relationship Id="rId4" Type="http://schemas.openxmlformats.org/officeDocument/2006/relationships/image" Target="../media/image211.png"/></Relationships>
</file>

<file path=ppt/slides/_rels/slide72.xml.rels><?xml version="1.0" encoding="UTF-8" standalone="yes"?>
<Relationships xmlns="http://schemas.openxmlformats.org/package/2006/relationships"><Relationship Id="rId3" Type="http://schemas.openxmlformats.org/officeDocument/2006/relationships/image" Target="../media/image219.png"/><Relationship Id="rId2" Type="http://schemas.openxmlformats.org/officeDocument/2006/relationships/image" Target="../media/image218.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221.png"/><Relationship Id="rId2" Type="http://schemas.openxmlformats.org/officeDocument/2006/relationships/image" Target="../media/image220.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image" Target="../media/image81.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22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D0646EB7-40F5-4961-A4C4-DD0CF793BCF7}"/>
              </a:ext>
            </a:extLst>
          </p:cNvPr>
          <p:cNvSpPr>
            <a:spLocks noChangeAspect="1"/>
          </p:cNvSpPr>
          <p:nvPr/>
        </p:nvSpPr>
        <p:spPr>
          <a:xfrm>
            <a:off x="1222531" y="2460190"/>
            <a:ext cx="914400" cy="914400"/>
          </a:xfrm>
          <a:prstGeom prst="ellipse">
            <a:avLst/>
          </a:prstGeom>
          <a:solidFill>
            <a:srgbClr val="1F79FF"/>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643A378-D106-46B3-9395-1E07319DA5AE}"/>
              </a:ext>
            </a:extLst>
          </p:cNvPr>
          <p:cNvSpPr/>
          <p:nvPr/>
        </p:nvSpPr>
        <p:spPr>
          <a:xfrm>
            <a:off x="4145280" y="3794760"/>
            <a:ext cx="525780" cy="2133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ADA22DC4-2B42-44B2-BE85-4E677B86469E}"/>
              </a:ext>
            </a:extLst>
          </p:cNvPr>
          <p:cNvSpPr>
            <a:spLocks noChangeAspect="1"/>
          </p:cNvSpPr>
          <p:nvPr/>
        </p:nvSpPr>
        <p:spPr>
          <a:xfrm>
            <a:off x="2137031" y="2460190"/>
            <a:ext cx="914400" cy="914400"/>
          </a:xfrm>
          <a:prstGeom prst="ellipse">
            <a:avLst/>
          </a:prstGeom>
          <a:solidFill>
            <a:srgbClr val="1D2BFB"/>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AFB3CD2E-713F-4C6C-92F9-99306063FEC4}"/>
              </a:ext>
            </a:extLst>
          </p:cNvPr>
          <p:cNvSpPr>
            <a:spLocks noChangeAspect="1"/>
          </p:cNvSpPr>
          <p:nvPr/>
        </p:nvSpPr>
        <p:spPr>
          <a:xfrm>
            <a:off x="3051431" y="2460190"/>
            <a:ext cx="914400" cy="914400"/>
          </a:xfrm>
          <a:prstGeom prst="ellipse">
            <a:avLst/>
          </a:prstGeom>
          <a:solidFill>
            <a:srgbClr val="581BF8"/>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B7412C99-2EEB-494B-90D8-1422AC279865}"/>
              </a:ext>
            </a:extLst>
          </p:cNvPr>
          <p:cNvSpPr>
            <a:spLocks noChangeAspect="1"/>
          </p:cNvSpPr>
          <p:nvPr/>
        </p:nvSpPr>
        <p:spPr>
          <a:xfrm>
            <a:off x="3965831" y="2460190"/>
            <a:ext cx="914400" cy="914400"/>
          </a:xfrm>
          <a:prstGeom prst="ellipse">
            <a:avLst/>
          </a:prstGeom>
          <a:solidFill>
            <a:srgbClr val="A01AF5"/>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DF373D37-50DD-44F6-B893-E4DA03AACFA4}"/>
              </a:ext>
            </a:extLst>
          </p:cNvPr>
          <p:cNvSpPr>
            <a:spLocks noChangeAspect="1"/>
          </p:cNvSpPr>
          <p:nvPr/>
        </p:nvSpPr>
        <p:spPr>
          <a:xfrm>
            <a:off x="4880231" y="2460190"/>
            <a:ext cx="914400" cy="914400"/>
          </a:xfrm>
          <a:prstGeom prst="ellipse">
            <a:avLst/>
          </a:prstGeom>
          <a:solidFill>
            <a:srgbClr val="E718F2"/>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a:t>v</a:t>
            </a:r>
          </a:p>
        </p:txBody>
      </p:sp>
      <p:sp>
        <p:nvSpPr>
          <p:cNvPr id="18" name="Oval 17">
            <a:extLst>
              <a:ext uri="{FF2B5EF4-FFF2-40B4-BE49-F238E27FC236}">
                <a16:creationId xmlns:a16="http://schemas.microsoft.com/office/drawing/2014/main" id="{7397F634-F5D3-45F6-B9F9-C0CD8F04A0DE}"/>
              </a:ext>
            </a:extLst>
          </p:cNvPr>
          <p:cNvSpPr>
            <a:spLocks noChangeAspect="1"/>
          </p:cNvSpPr>
          <p:nvPr/>
        </p:nvSpPr>
        <p:spPr>
          <a:xfrm>
            <a:off x="7623431" y="2485255"/>
            <a:ext cx="914400" cy="914400"/>
          </a:xfrm>
          <a:prstGeom prst="ellipse">
            <a:avLst/>
          </a:prstGeom>
          <a:solidFill>
            <a:srgbClr val="E9141B"/>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F6D22B7F-DFAD-4E6C-A50C-E4969B444960}"/>
              </a:ext>
            </a:extLst>
          </p:cNvPr>
          <p:cNvSpPr>
            <a:spLocks noChangeAspect="1"/>
          </p:cNvSpPr>
          <p:nvPr/>
        </p:nvSpPr>
        <p:spPr>
          <a:xfrm>
            <a:off x="8538031" y="2485255"/>
            <a:ext cx="914400" cy="914400"/>
          </a:xfrm>
          <a:prstGeom prst="ellipse">
            <a:avLst/>
          </a:prstGeom>
          <a:solidFill>
            <a:srgbClr val="E65312"/>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C64472A9-C111-4EF1-A052-37265B1EDE48}"/>
              </a:ext>
            </a:extLst>
          </p:cNvPr>
          <p:cNvSpPr>
            <a:spLocks noChangeAspect="1"/>
          </p:cNvSpPr>
          <p:nvPr/>
        </p:nvSpPr>
        <p:spPr>
          <a:xfrm>
            <a:off x="9452231" y="2485255"/>
            <a:ext cx="914400" cy="914400"/>
          </a:xfrm>
          <a:prstGeom prst="ellipse">
            <a:avLst/>
          </a:prstGeom>
          <a:solidFill>
            <a:srgbClr val="E39811"/>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D5E68885-C6B7-48E7-88B5-961E73E46683}"/>
              </a:ext>
            </a:extLst>
          </p:cNvPr>
          <p:cNvSpPr>
            <a:spLocks noChangeAspect="1"/>
          </p:cNvSpPr>
          <p:nvPr/>
        </p:nvSpPr>
        <p:spPr>
          <a:xfrm>
            <a:off x="6709031" y="2460190"/>
            <a:ext cx="914400" cy="914400"/>
          </a:xfrm>
          <a:prstGeom prst="ellipse">
            <a:avLst/>
          </a:prstGeom>
          <a:solidFill>
            <a:srgbClr val="EC1565"/>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b="1" dirty="0"/>
          </a:p>
        </p:txBody>
      </p:sp>
      <p:sp>
        <p:nvSpPr>
          <p:cNvPr id="22" name="Oval 21">
            <a:extLst>
              <a:ext uri="{FF2B5EF4-FFF2-40B4-BE49-F238E27FC236}">
                <a16:creationId xmlns:a16="http://schemas.microsoft.com/office/drawing/2014/main" id="{95E17960-483F-4E1A-BAC9-3BC6BCCB1701}"/>
              </a:ext>
            </a:extLst>
          </p:cNvPr>
          <p:cNvSpPr>
            <a:spLocks noChangeAspect="1"/>
          </p:cNvSpPr>
          <p:nvPr/>
        </p:nvSpPr>
        <p:spPr>
          <a:xfrm>
            <a:off x="5794631" y="2460190"/>
            <a:ext cx="914400" cy="914400"/>
          </a:xfrm>
          <a:prstGeom prst="ellipse">
            <a:avLst/>
          </a:prstGeom>
          <a:solidFill>
            <a:srgbClr val="EF17B0"/>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042E7EAF-E232-4DE7-A660-7B06031B7B0F}"/>
              </a:ext>
            </a:extLst>
          </p:cNvPr>
          <p:cNvSpPr>
            <a:spLocks noChangeAspect="1"/>
          </p:cNvSpPr>
          <p:nvPr/>
        </p:nvSpPr>
        <p:spPr>
          <a:xfrm>
            <a:off x="10366431" y="2460190"/>
            <a:ext cx="914400" cy="914400"/>
          </a:xfrm>
          <a:prstGeom prst="ellipse">
            <a:avLst/>
          </a:prstGeom>
          <a:solidFill>
            <a:srgbClr val="E0DB0F"/>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88377F7A-E5C2-417F-A597-376F3FCB32F6}"/>
              </a:ext>
            </a:extLst>
          </p:cNvPr>
          <p:cNvSpPr>
            <a:spLocks noChangeAspect="1"/>
          </p:cNvSpPr>
          <p:nvPr/>
        </p:nvSpPr>
        <p:spPr>
          <a:xfrm>
            <a:off x="5162220" y="2767444"/>
            <a:ext cx="350022" cy="350022"/>
          </a:xfrm>
          <a:prstGeom prst="ellipse">
            <a:avLst/>
          </a:prstGeom>
          <a:solidFill>
            <a:srgbClr val="E718F2"/>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nvGrpSpPr>
          <p:cNvPr id="51" name="Group 50">
            <a:extLst>
              <a:ext uri="{FF2B5EF4-FFF2-40B4-BE49-F238E27FC236}">
                <a16:creationId xmlns:a16="http://schemas.microsoft.com/office/drawing/2014/main" id="{93AAE153-1D89-48E3-93EC-3C1BA67AA1E3}"/>
              </a:ext>
            </a:extLst>
          </p:cNvPr>
          <p:cNvGrpSpPr/>
          <p:nvPr/>
        </p:nvGrpSpPr>
        <p:grpSpPr>
          <a:xfrm>
            <a:off x="2197991" y="809207"/>
            <a:ext cx="5667375" cy="600075"/>
            <a:chOff x="2197991" y="809207"/>
            <a:chExt cx="5667375" cy="600075"/>
          </a:xfrm>
        </p:grpSpPr>
        <p:pic>
          <p:nvPicPr>
            <p:cNvPr id="17" name="Picture 16">
              <a:extLst>
                <a:ext uri="{FF2B5EF4-FFF2-40B4-BE49-F238E27FC236}">
                  <a16:creationId xmlns:a16="http://schemas.microsoft.com/office/drawing/2014/main" id="{270AF642-0EBB-4741-A6F4-FB10D2616FCC}"/>
                </a:ext>
              </a:extLst>
            </p:cNvPr>
            <p:cNvPicPr>
              <a:picLocks noChangeAspect="1"/>
            </p:cNvPicPr>
            <p:nvPr/>
          </p:nvPicPr>
          <p:blipFill>
            <a:blip r:embed="rId2"/>
            <a:stretch>
              <a:fillRect/>
            </a:stretch>
          </p:blipFill>
          <p:spPr>
            <a:xfrm>
              <a:off x="2197991" y="809207"/>
              <a:ext cx="5667375" cy="600075"/>
            </a:xfrm>
            <a:prstGeom prst="rect">
              <a:avLst/>
            </a:prstGeom>
          </p:spPr>
        </p:pic>
        <p:sp>
          <p:nvSpPr>
            <p:cNvPr id="26" name="Oval 25">
              <a:extLst>
                <a:ext uri="{FF2B5EF4-FFF2-40B4-BE49-F238E27FC236}">
                  <a16:creationId xmlns:a16="http://schemas.microsoft.com/office/drawing/2014/main" id="{DDDE927C-22E7-478E-9FFE-E7F664D1044D}"/>
                </a:ext>
              </a:extLst>
            </p:cNvPr>
            <p:cNvSpPr>
              <a:spLocks noChangeAspect="1"/>
            </p:cNvSpPr>
            <p:nvPr/>
          </p:nvSpPr>
          <p:spPr>
            <a:xfrm>
              <a:off x="2251331" y="809207"/>
              <a:ext cx="423289" cy="438269"/>
            </a:xfrm>
            <a:prstGeom prst="ellipse">
              <a:avLst/>
            </a:prstGeom>
            <a:solidFill>
              <a:srgbClr val="1F79FF"/>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55ADF444-6656-49FA-8C37-6594E69EE104}"/>
                </a:ext>
              </a:extLst>
            </p:cNvPr>
            <p:cNvSpPr>
              <a:spLocks noChangeAspect="1"/>
            </p:cNvSpPr>
            <p:nvPr/>
          </p:nvSpPr>
          <p:spPr>
            <a:xfrm>
              <a:off x="2727960" y="897599"/>
              <a:ext cx="423289" cy="423289"/>
            </a:xfrm>
            <a:prstGeom prst="ellipse">
              <a:avLst/>
            </a:prstGeom>
            <a:solidFill>
              <a:srgbClr val="1D2BFB"/>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60A3D00C-4CAA-4D61-838A-FE7FA3C3FC8C}"/>
                </a:ext>
              </a:extLst>
            </p:cNvPr>
            <p:cNvSpPr>
              <a:spLocks noChangeAspect="1"/>
            </p:cNvSpPr>
            <p:nvPr/>
          </p:nvSpPr>
          <p:spPr>
            <a:xfrm>
              <a:off x="3266307" y="809207"/>
              <a:ext cx="414911" cy="331091"/>
            </a:xfrm>
            <a:prstGeom prst="ellipse">
              <a:avLst/>
            </a:prstGeom>
            <a:solidFill>
              <a:srgbClr val="581BF8"/>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4CF6463E-8752-4D27-919A-45ADC8CA10EB}"/>
                </a:ext>
              </a:extLst>
            </p:cNvPr>
            <p:cNvSpPr>
              <a:spLocks noChangeAspect="1"/>
            </p:cNvSpPr>
            <p:nvPr/>
          </p:nvSpPr>
          <p:spPr>
            <a:xfrm>
              <a:off x="3796276" y="853330"/>
              <a:ext cx="350022" cy="350022"/>
            </a:xfrm>
            <a:prstGeom prst="ellipse">
              <a:avLst/>
            </a:prstGeom>
            <a:solidFill>
              <a:srgbClr val="A01AF5"/>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BB3E8CAB-3AC6-40F8-80E1-B9D028E98D64}"/>
                </a:ext>
              </a:extLst>
            </p:cNvPr>
            <p:cNvSpPr>
              <a:spLocks noChangeAspect="1"/>
            </p:cNvSpPr>
            <p:nvPr/>
          </p:nvSpPr>
          <p:spPr>
            <a:xfrm>
              <a:off x="4354549" y="853330"/>
              <a:ext cx="359210" cy="359210"/>
            </a:xfrm>
            <a:prstGeom prst="ellipse">
              <a:avLst/>
            </a:prstGeom>
            <a:solidFill>
              <a:srgbClr val="E718F2"/>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9CE3AAFA-C1AB-46F4-9831-339D0225BEAE}"/>
                </a:ext>
              </a:extLst>
            </p:cNvPr>
            <p:cNvSpPr>
              <a:spLocks noChangeAspect="1"/>
            </p:cNvSpPr>
            <p:nvPr/>
          </p:nvSpPr>
          <p:spPr>
            <a:xfrm>
              <a:off x="4880231" y="888266"/>
              <a:ext cx="359210" cy="359210"/>
            </a:xfrm>
            <a:prstGeom prst="ellipse">
              <a:avLst/>
            </a:prstGeom>
            <a:solidFill>
              <a:srgbClr val="EF17B0"/>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A643F86B-3652-4FB3-B3F7-E0BDC5DAFA4E}"/>
                </a:ext>
              </a:extLst>
            </p:cNvPr>
            <p:cNvSpPr>
              <a:spLocks noChangeAspect="1"/>
            </p:cNvSpPr>
            <p:nvPr/>
          </p:nvSpPr>
          <p:spPr>
            <a:xfrm>
              <a:off x="5372079" y="897599"/>
              <a:ext cx="350022" cy="350022"/>
            </a:xfrm>
            <a:prstGeom prst="ellipse">
              <a:avLst/>
            </a:prstGeom>
            <a:solidFill>
              <a:srgbClr val="EC1565"/>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b="1" dirty="0"/>
            </a:p>
          </p:txBody>
        </p:sp>
        <p:sp>
          <p:nvSpPr>
            <p:cNvPr id="34" name="Oval 33">
              <a:extLst>
                <a:ext uri="{FF2B5EF4-FFF2-40B4-BE49-F238E27FC236}">
                  <a16:creationId xmlns:a16="http://schemas.microsoft.com/office/drawing/2014/main" id="{8DBF856E-6E2A-45EB-A242-BA12BE1E17D4}"/>
                </a:ext>
              </a:extLst>
            </p:cNvPr>
            <p:cNvSpPr>
              <a:spLocks noChangeAspect="1"/>
            </p:cNvSpPr>
            <p:nvPr/>
          </p:nvSpPr>
          <p:spPr>
            <a:xfrm>
              <a:off x="5917059" y="907164"/>
              <a:ext cx="242353" cy="242353"/>
            </a:xfrm>
            <a:prstGeom prst="ellipse">
              <a:avLst/>
            </a:prstGeom>
            <a:solidFill>
              <a:srgbClr val="E9141B"/>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D85F1537-59F2-40FE-895F-8918095791F8}"/>
                </a:ext>
              </a:extLst>
            </p:cNvPr>
            <p:cNvSpPr>
              <a:spLocks noChangeAspect="1"/>
            </p:cNvSpPr>
            <p:nvPr/>
          </p:nvSpPr>
          <p:spPr>
            <a:xfrm>
              <a:off x="6381658" y="864879"/>
              <a:ext cx="359210" cy="359210"/>
            </a:xfrm>
            <a:prstGeom prst="ellipse">
              <a:avLst/>
            </a:prstGeom>
            <a:solidFill>
              <a:srgbClr val="E65312"/>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D17C714A-812C-4489-80FC-60DEFEC375D0}"/>
                </a:ext>
              </a:extLst>
            </p:cNvPr>
            <p:cNvSpPr>
              <a:spLocks noChangeAspect="1"/>
            </p:cNvSpPr>
            <p:nvPr/>
          </p:nvSpPr>
          <p:spPr>
            <a:xfrm>
              <a:off x="6888205" y="824447"/>
              <a:ext cx="414911" cy="414911"/>
            </a:xfrm>
            <a:prstGeom prst="ellipse">
              <a:avLst/>
            </a:prstGeom>
            <a:solidFill>
              <a:srgbClr val="E39811"/>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130631F1-1E9A-441F-B7DE-B2D0C5692362}"/>
                </a:ext>
              </a:extLst>
            </p:cNvPr>
            <p:cNvSpPr>
              <a:spLocks noChangeAspect="1"/>
            </p:cNvSpPr>
            <p:nvPr/>
          </p:nvSpPr>
          <p:spPr>
            <a:xfrm>
              <a:off x="7365106" y="848736"/>
              <a:ext cx="438269" cy="438269"/>
            </a:xfrm>
            <a:prstGeom prst="ellipse">
              <a:avLst/>
            </a:prstGeom>
            <a:solidFill>
              <a:srgbClr val="E0DB0F"/>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pic>
          <p:nvPicPr>
            <p:cNvPr id="39" name="Picture 38">
              <a:extLst>
                <a:ext uri="{FF2B5EF4-FFF2-40B4-BE49-F238E27FC236}">
                  <a16:creationId xmlns:a16="http://schemas.microsoft.com/office/drawing/2014/main" id="{8992EA50-6643-48C2-8C96-D9D0826E1713}"/>
                </a:ext>
              </a:extLst>
            </p:cNvPr>
            <p:cNvPicPr>
              <a:picLocks noChangeAspect="1"/>
            </p:cNvPicPr>
            <p:nvPr/>
          </p:nvPicPr>
          <p:blipFill rotWithShape="1">
            <a:blip r:embed="rId3"/>
            <a:srcRect t="23012" b="46428"/>
            <a:stretch/>
          </p:blipFill>
          <p:spPr>
            <a:xfrm>
              <a:off x="2201691" y="1204255"/>
              <a:ext cx="5663675" cy="182585"/>
            </a:xfrm>
            <a:prstGeom prst="rect">
              <a:avLst/>
            </a:prstGeom>
          </p:spPr>
        </p:pic>
      </p:grpSp>
      <p:sp>
        <p:nvSpPr>
          <p:cNvPr id="40" name="TextBox 39">
            <a:extLst>
              <a:ext uri="{FF2B5EF4-FFF2-40B4-BE49-F238E27FC236}">
                <a16:creationId xmlns:a16="http://schemas.microsoft.com/office/drawing/2014/main" id="{FA6C50FC-A5CB-43BA-A193-D448BAA012AB}"/>
              </a:ext>
            </a:extLst>
          </p:cNvPr>
          <p:cNvSpPr txBox="1"/>
          <p:nvPr/>
        </p:nvSpPr>
        <p:spPr>
          <a:xfrm>
            <a:off x="3568396" y="1359797"/>
            <a:ext cx="493256" cy="307777"/>
          </a:xfrm>
          <a:prstGeom prst="rect">
            <a:avLst/>
          </a:prstGeom>
          <a:noFill/>
        </p:spPr>
        <p:txBody>
          <a:bodyPr wrap="square" rtlCol="0">
            <a:spAutoFit/>
          </a:bodyPr>
          <a:lstStyle/>
          <a:p>
            <a:r>
              <a:rPr lang="en-US" sz="1400" b="1" dirty="0"/>
              <a:t>30</a:t>
            </a:r>
          </a:p>
        </p:txBody>
      </p:sp>
      <p:sp>
        <p:nvSpPr>
          <p:cNvPr id="41" name="TextBox 40">
            <a:extLst>
              <a:ext uri="{FF2B5EF4-FFF2-40B4-BE49-F238E27FC236}">
                <a16:creationId xmlns:a16="http://schemas.microsoft.com/office/drawing/2014/main" id="{45FDFE97-F22E-45AF-86DA-EEC3E601B31C}"/>
              </a:ext>
            </a:extLst>
          </p:cNvPr>
          <p:cNvSpPr txBox="1"/>
          <p:nvPr/>
        </p:nvSpPr>
        <p:spPr>
          <a:xfrm>
            <a:off x="2524828" y="1364037"/>
            <a:ext cx="403342" cy="307777"/>
          </a:xfrm>
          <a:prstGeom prst="rect">
            <a:avLst/>
          </a:prstGeom>
          <a:noFill/>
        </p:spPr>
        <p:txBody>
          <a:bodyPr wrap="square" rtlCol="0">
            <a:spAutoFit/>
          </a:bodyPr>
          <a:lstStyle/>
          <a:p>
            <a:r>
              <a:rPr lang="en-US" sz="1400" b="1" dirty="0"/>
              <a:t>10</a:t>
            </a:r>
          </a:p>
        </p:txBody>
      </p:sp>
      <p:sp>
        <p:nvSpPr>
          <p:cNvPr id="42" name="TextBox 41">
            <a:extLst>
              <a:ext uri="{FF2B5EF4-FFF2-40B4-BE49-F238E27FC236}">
                <a16:creationId xmlns:a16="http://schemas.microsoft.com/office/drawing/2014/main" id="{EDAD0EDC-3DA6-45BE-A0B4-43205F6F0509}"/>
              </a:ext>
            </a:extLst>
          </p:cNvPr>
          <p:cNvSpPr txBox="1"/>
          <p:nvPr/>
        </p:nvSpPr>
        <p:spPr>
          <a:xfrm>
            <a:off x="3075140" y="1364579"/>
            <a:ext cx="493256" cy="307777"/>
          </a:xfrm>
          <a:prstGeom prst="rect">
            <a:avLst/>
          </a:prstGeom>
          <a:noFill/>
        </p:spPr>
        <p:txBody>
          <a:bodyPr wrap="square" rtlCol="0">
            <a:spAutoFit/>
          </a:bodyPr>
          <a:lstStyle/>
          <a:p>
            <a:r>
              <a:rPr lang="en-US" sz="1400" b="1" dirty="0"/>
              <a:t>20</a:t>
            </a:r>
          </a:p>
        </p:txBody>
      </p:sp>
      <p:sp>
        <p:nvSpPr>
          <p:cNvPr id="43" name="TextBox 42">
            <a:extLst>
              <a:ext uri="{FF2B5EF4-FFF2-40B4-BE49-F238E27FC236}">
                <a16:creationId xmlns:a16="http://schemas.microsoft.com/office/drawing/2014/main" id="{2571E16E-18DA-439C-84BD-74B8D23E6631}"/>
              </a:ext>
            </a:extLst>
          </p:cNvPr>
          <p:cNvSpPr txBox="1"/>
          <p:nvPr/>
        </p:nvSpPr>
        <p:spPr>
          <a:xfrm>
            <a:off x="4068872" y="1364036"/>
            <a:ext cx="493256" cy="307777"/>
          </a:xfrm>
          <a:prstGeom prst="rect">
            <a:avLst/>
          </a:prstGeom>
          <a:noFill/>
        </p:spPr>
        <p:txBody>
          <a:bodyPr wrap="square" rtlCol="0">
            <a:spAutoFit/>
          </a:bodyPr>
          <a:lstStyle/>
          <a:p>
            <a:r>
              <a:rPr lang="en-US" sz="1400" b="1" dirty="0"/>
              <a:t>40</a:t>
            </a:r>
          </a:p>
        </p:txBody>
      </p:sp>
      <p:sp>
        <p:nvSpPr>
          <p:cNvPr id="44" name="TextBox 43">
            <a:extLst>
              <a:ext uri="{FF2B5EF4-FFF2-40B4-BE49-F238E27FC236}">
                <a16:creationId xmlns:a16="http://schemas.microsoft.com/office/drawing/2014/main" id="{581A9D9C-8257-495B-8D68-C3727F53C8CE}"/>
              </a:ext>
            </a:extLst>
          </p:cNvPr>
          <p:cNvSpPr txBox="1"/>
          <p:nvPr/>
        </p:nvSpPr>
        <p:spPr>
          <a:xfrm>
            <a:off x="4605898" y="1359796"/>
            <a:ext cx="493256" cy="307777"/>
          </a:xfrm>
          <a:prstGeom prst="rect">
            <a:avLst/>
          </a:prstGeom>
          <a:noFill/>
        </p:spPr>
        <p:txBody>
          <a:bodyPr wrap="square" rtlCol="0">
            <a:spAutoFit/>
          </a:bodyPr>
          <a:lstStyle/>
          <a:p>
            <a:r>
              <a:rPr lang="en-US" sz="1400" b="1" dirty="0"/>
              <a:t>50</a:t>
            </a:r>
          </a:p>
        </p:txBody>
      </p:sp>
      <p:sp>
        <p:nvSpPr>
          <p:cNvPr id="45" name="TextBox 44">
            <a:extLst>
              <a:ext uri="{FF2B5EF4-FFF2-40B4-BE49-F238E27FC236}">
                <a16:creationId xmlns:a16="http://schemas.microsoft.com/office/drawing/2014/main" id="{73525E77-962B-46C5-B52E-0EAB1F7388FB}"/>
              </a:ext>
            </a:extLst>
          </p:cNvPr>
          <p:cNvSpPr txBox="1"/>
          <p:nvPr/>
        </p:nvSpPr>
        <p:spPr>
          <a:xfrm>
            <a:off x="5090603" y="1355327"/>
            <a:ext cx="493256" cy="307777"/>
          </a:xfrm>
          <a:prstGeom prst="rect">
            <a:avLst/>
          </a:prstGeom>
          <a:noFill/>
        </p:spPr>
        <p:txBody>
          <a:bodyPr wrap="square" rtlCol="0">
            <a:spAutoFit/>
          </a:bodyPr>
          <a:lstStyle/>
          <a:p>
            <a:r>
              <a:rPr lang="en-US" sz="1400" b="1" dirty="0"/>
              <a:t>60</a:t>
            </a:r>
          </a:p>
        </p:txBody>
      </p:sp>
      <p:sp>
        <p:nvSpPr>
          <p:cNvPr id="46" name="TextBox 45">
            <a:extLst>
              <a:ext uri="{FF2B5EF4-FFF2-40B4-BE49-F238E27FC236}">
                <a16:creationId xmlns:a16="http://schemas.microsoft.com/office/drawing/2014/main" id="{980B56B7-037C-436C-A3DB-BC7F2008501E}"/>
              </a:ext>
            </a:extLst>
          </p:cNvPr>
          <p:cNvSpPr txBox="1"/>
          <p:nvPr/>
        </p:nvSpPr>
        <p:spPr>
          <a:xfrm>
            <a:off x="5619078" y="1364036"/>
            <a:ext cx="493256" cy="307777"/>
          </a:xfrm>
          <a:prstGeom prst="rect">
            <a:avLst/>
          </a:prstGeom>
          <a:noFill/>
        </p:spPr>
        <p:txBody>
          <a:bodyPr wrap="square" rtlCol="0">
            <a:spAutoFit/>
          </a:bodyPr>
          <a:lstStyle/>
          <a:p>
            <a:r>
              <a:rPr lang="en-US" sz="1400" b="1" dirty="0"/>
              <a:t>70</a:t>
            </a:r>
          </a:p>
        </p:txBody>
      </p:sp>
      <p:sp>
        <p:nvSpPr>
          <p:cNvPr id="47" name="TextBox 46">
            <a:extLst>
              <a:ext uri="{FF2B5EF4-FFF2-40B4-BE49-F238E27FC236}">
                <a16:creationId xmlns:a16="http://schemas.microsoft.com/office/drawing/2014/main" id="{81BC819E-026B-4059-934E-2A0861DC8290}"/>
              </a:ext>
            </a:extLst>
          </p:cNvPr>
          <p:cNvSpPr txBox="1"/>
          <p:nvPr/>
        </p:nvSpPr>
        <p:spPr>
          <a:xfrm>
            <a:off x="6128105" y="1353350"/>
            <a:ext cx="493256" cy="307777"/>
          </a:xfrm>
          <a:prstGeom prst="rect">
            <a:avLst/>
          </a:prstGeom>
          <a:noFill/>
        </p:spPr>
        <p:txBody>
          <a:bodyPr wrap="square" rtlCol="0">
            <a:spAutoFit/>
          </a:bodyPr>
          <a:lstStyle/>
          <a:p>
            <a:r>
              <a:rPr lang="en-US" sz="1400" b="1" dirty="0"/>
              <a:t>80</a:t>
            </a:r>
          </a:p>
        </p:txBody>
      </p:sp>
      <p:sp>
        <p:nvSpPr>
          <p:cNvPr id="48" name="TextBox 47">
            <a:extLst>
              <a:ext uri="{FF2B5EF4-FFF2-40B4-BE49-F238E27FC236}">
                <a16:creationId xmlns:a16="http://schemas.microsoft.com/office/drawing/2014/main" id="{55FA8D1D-A3B3-4558-A189-55F506C25CB2}"/>
              </a:ext>
            </a:extLst>
          </p:cNvPr>
          <p:cNvSpPr txBox="1"/>
          <p:nvPr/>
        </p:nvSpPr>
        <p:spPr>
          <a:xfrm>
            <a:off x="6656580" y="1353350"/>
            <a:ext cx="493256" cy="307777"/>
          </a:xfrm>
          <a:prstGeom prst="rect">
            <a:avLst/>
          </a:prstGeom>
          <a:noFill/>
        </p:spPr>
        <p:txBody>
          <a:bodyPr wrap="square" rtlCol="0">
            <a:spAutoFit/>
          </a:bodyPr>
          <a:lstStyle/>
          <a:p>
            <a:r>
              <a:rPr lang="en-US" sz="1400" b="1" dirty="0"/>
              <a:t>90</a:t>
            </a:r>
          </a:p>
        </p:txBody>
      </p:sp>
      <p:sp>
        <p:nvSpPr>
          <p:cNvPr id="49" name="TextBox 48">
            <a:extLst>
              <a:ext uri="{FF2B5EF4-FFF2-40B4-BE49-F238E27FC236}">
                <a16:creationId xmlns:a16="http://schemas.microsoft.com/office/drawing/2014/main" id="{B8343F16-A1EE-4C6E-AF8B-BB704888890F}"/>
              </a:ext>
            </a:extLst>
          </p:cNvPr>
          <p:cNvSpPr txBox="1"/>
          <p:nvPr/>
        </p:nvSpPr>
        <p:spPr>
          <a:xfrm>
            <a:off x="7110428" y="1370057"/>
            <a:ext cx="493256" cy="307777"/>
          </a:xfrm>
          <a:prstGeom prst="rect">
            <a:avLst/>
          </a:prstGeom>
          <a:noFill/>
        </p:spPr>
        <p:txBody>
          <a:bodyPr wrap="square" rtlCol="0">
            <a:spAutoFit/>
          </a:bodyPr>
          <a:lstStyle/>
          <a:p>
            <a:r>
              <a:rPr lang="en-US" sz="1400" b="1" dirty="0"/>
              <a:t>100</a:t>
            </a:r>
          </a:p>
        </p:txBody>
      </p:sp>
      <p:pic>
        <p:nvPicPr>
          <p:cNvPr id="52" name="Picture 51">
            <a:extLst>
              <a:ext uri="{FF2B5EF4-FFF2-40B4-BE49-F238E27FC236}">
                <a16:creationId xmlns:a16="http://schemas.microsoft.com/office/drawing/2014/main" id="{F1585810-111F-42F6-A215-ABAF392BD064}"/>
              </a:ext>
            </a:extLst>
          </p:cNvPr>
          <p:cNvPicPr>
            <a:picLocks noChangeAspect="1"/>
          </p:cNvPicPr>
          <p:nvPr/>
        </p:nvPicPr>
        <p:blipFill>
          <a:blip r:embed="rId4"/>
          <a:stretch>
            <a:fillRect/>
          </a:stretch>
        </p:blipFill>
        <p:spPr>
          <a:xfrm>
            <a:off x="2197991" y="4175378"/>
            <a:ext cx="5663675" cy="597460"/>
          </a:xfrm>
          <a:prstGeom prst="rect">
            <a:avLst/>
          </a:prstGeom>
        </p:spPr>
      </p:pic>
      <p:sp>
        <p:nvSpPr>
          <p:cNvPr id="64" name="TextBox 63">
            <a:extLst>
              <a:ext uri="{FF2B5EF4-FFF2-40B4-BE49-F238E27FC236}">
                <a16:creationId xmlns:a16="http://schemas.microsoft.com/office/drawing/2014/main" id="{6E127E9C-4849-4A3E-896C-5996ABDDC5CB}"/>
              </a:ext>
            </a:extLst>
          </p:cNvPr>
          <p:cNvSpPr txBox="1"/>
          <p:nvPr/>
        </p:nvSpPr>
        <p:spPr>
          <a:xfrm>
            <a:off x="3568396" y="4712597"/>
            <a:ext cx="493256" cy="307777"/>
          </a:xfrm>
          <a:prstGeom prst="rect">
            <a:avLst/>
          </a:prstGeom>
          <a:noFill/>
        </p:spPr>
        <p:txBody>
          <a:bodyPr wrap="square" rtlCol="0">
            <a:spAutoFit/>
          </a:bodyPr>
          <a:lstStyle/>
          <a:p>
            <a:r>
              <a:rPr lang="en-US" sz="1400" b="1" dirty="0"/>
              <a:t>30</a:t>
            </a:r>
          </a:p>
        </p:txBody>
      </p:sp>
      <p:sp>
        <p:nvSpPr>
          <p:cNvPr id="65" name="TextBox 64">
            <a:extLst>
              <a:ext uri="{FF2B5EF4-FFF2-40B4-BE49-F238E27FC236}">
                <a16:creationId xmlns:a16="http://schemas.microsoft.com/office/drawing/2014/main" id="{49C8C96D-E50A-493E-A37E-E671916FACF2}"/>
              </a:ext>
            </a:extLst>
          </p:cNvPr>
          <p:cNvSpPr txBox="1"/>
          <p:nvPr/>
        </p:nvSpPr>
        <p:spPr>
          <a:xfrm>
            <a:off x="2524828" y="4716837"/>
            <a:ext cx="403342" cy="307777"/>
          </a:xfrm>
          <a:prstGeom prst="rect">
            <a:avLst/>
          </a:prstGeom>
          <a:noFill/>
        </p:spPr>
        <p:txBody>
          <a:bodyPr wrap="square" rtlCol="0">
            <a:spAutoFit/>
          </a:bodyPr>
          <a:lstStyle/>
          <a:p>
            <a:r>
              <a:rPr lang="en-US" sz="1400" b="1" dirty="0"/>
              <a:t>10</a:t>
            </a:r>
          </a:p>
        </p:txBody>
      </p:sp>
      <p:sp>
        <p:nvSpPr>
          <p:cNvPr id="66" name="TextBox 65">
            <a:extLst>
              <a:ext uri="{FF2B5EF4-FFF2-40B4-BE49-F238E27FC236}">
                <a16:creationId xmlns:a16="http://schemas.microsoft.com/office/drawing/2014/main" id="{8EA1ED9A-C66E-45CB-A2E7-12423957548D}"/>
              </a:ext>
            </a:extLst>
          </p:cNvPr>
          <p:cNvSpPr txBox="1"/>
          <p:nvPr/>
        </p:nvSpPr>
        <p:spPr>
          <a:xfrm>
            <a:off x="3075140" y="4717379"/>
            <a:ext cx="493256" cy="307777"/>
          </a:xfrm>
          <a:prstGeom prst="rect">
            <a:avLst/>
          </a:prstGeom>
          <a:noFill/>
        </p:spPr>
        <p:txBody>
          <a:bodyPr wrap="square" rtlCol="0">
            <a:spAutoFit/>
          </a:bodyPr>
          <a:lstStyle/>
          <a:p>
            <a:r>
              <a:rPr lang="en-US" sz="1400" b="1" dirty="0"/>
              <a:t>20</a:t>
            </a:r>
          </a:p>
        </p:txBody>
      </p:sp>
      <p:sp>
        <p:nvSpPr>
          <p:cNvPr id="67" name="TextBox 66">
            <a:extLst>
              <a:ext uri="{FF2B5EF4-FFF2-40B4-BE49-F238E27FC236}">
                <a16:creationId xmlns:a16="http://schemas.microsoft.com/office/drawing/2014/main" id="{41518D38-3715-4273-A7D8-6C1075558EAB}"/>
              </a:ext>
            </a:extLst>
          </p:cNvPr>
          <p:cNvSpPr txBox="1"/>
          <p:nvPr/>
        </p:nvSpPr>
        <p:spPr>
          <a:xfrm>
            <a:off x="4068872" y="4716836"/>
            <a:ext cx="493256" cy="307777"/>
          </a:xfrm>
          <a:prstGeom prst="rect">
            <a:avLst/>
          </a:prstGeom>
          <a:noFill/>
        </p:spPr>
        <p:txBody>
          <a:bodyPr wrap="square" rtlCol="0">
            <a:spAutoFit/>
          </a:bodyPr>
          <a:lstStyle/>
          <a:p>
            <a:r>
              <a:rPr lang="en-US" sz="1400" b="1" dirty="0"/>
              <a:t>40</a:t>
            </a:r>
          </a:p>
        </p:txBody>
      </p:sp>
      <p:sp>
        <p:nvSpPr>
          <p:cNvPr id="68" name="TextBox 67">
            <a:extLst>
              <a:ext uri="{FF2B5EF4-FFF2-40B4-BE49-F238E27FC236}">
                <a16:creationId xmlns:a16="http://schemas.microsoft.com/office/drawing/2014/main" id="{8CF7FA37-127E-433A-AB4B-FCF4ED788E1C}"/>
              </a:ext>
            </a:extLst>
          </p:cNvPr>
          <p:cNvSpPr txBox="1"/>
          <p:nvPr/>
        </p:nvSpPr>
        <p:spPr>
          <a:xfrm>
            <a:off x="4605898" y="4712596"/>
            <a:ext cx="493256" cy="307777"/>
          </a:xfrm>
          <a:prstGeom prst="rect">
            <a:avLst/>
          </a:prstGeom>
          <a:noFill/>
        </p:spPr>
        <p:txBody>
          <a:bodyPr wrap="square" rtlCol="0">
            <a:spAutoFit/>
          </a:bodyPr>
          <a:lstStyle/>
          <a:p>
            <a:r>
              <a:rPr lang="en-US" sz="1400" b="1" dirty="0"/>
              <a:t>50</a:t>
            </a:r>
          </a:p>
        </p:txBody>
      </p:sp>
      <p:sp>
        <p:nvSpPr>
          <p:cNvPr id="69" name="TextBox 68">
            <a:extLst>
              <a:ext uri="{FF2B5EF4-FFF2-40B4-BE49-F238E27FC236}">
                <a16:creationId xmlns:a16="http://schemas.microsoft.com/office/drawing/2014/main" id="{92071679-0967-4010-B60E-DF4E6F76BDE8}"/>
              </a:ext>
            </a:extLst>
          </p:cNvPr>
          <p:cNvSpPr txBox="1"/>
          <p:nvPr/>
        </p:nvSpPr>
        <p:spPr>
          <a:xfrm>
            <a:off x="5090603" y="4708127"/>
            <a:ext cx="493256" cy="307777"/>
          </a:xfrm>
          <a:prstGeom prst="rect">
            <a:avLst/>
          </a:prstGeom>
          <a:noFill/>
        </p:spPr>
        <p:txBody>
          <a:bodyPr wrap="square" rtlCol="0">
            <a:spAutoFit/>
          </a:bodyPr>
          <a:lstStyle/>
          <a:p>
            <a:r>
              <a:rPr lang="en-US" sz="1400" b="1" dirty="0"/>
              <a:t>60</a:t>
            </a:r>
          </a:p>
        </p:txBody>
      </p:sp>
      <p:sp>
        <p:nvSpPr>
          <p:cNvPr id="70" name="TextBox 69">
            <a:extLst>
              <a:ext uri="{FF2B5EF4-FFF2-40B4-BE49-F238E27FC236}">
                <a16:creationId xmlns:a16="http://schemas.microsoft.com/office/drawing/2014/main" id="{C55A653B-4245-4E7B-A662-888EE6C8D7C7}"/>
              </a:ext>
            </a:extLst>
          </p:cNvPr>
          <p:cNvSpPr txBox="1"/>
          <p:nvPr/>
        </p:nvSpPr>
        <p:spPr>
          <a:xfrm>
            <a:off x="5619078" y="4716836"/>
            <a:ext cx="493256" cy="307777"/>
          </a:xfrm>
          <a:prstGeom prst="rect">
            <a:avLst/>
          </a:prstGeom>
          <a:noFill/>
        </p:spPr>
        <p:txBody>
          <a:bodyPr wrap="square" rtlCol="0">
            <a:spAutoFit/>
          </a:bodyPr>
          <a:lstStyle/>
          <a:p>
            <a:r>
              <a:rPr lang="en-US" sz="1400" b="1" dirty="0"/>
              <a:t>70</a:t>
            </a:r>
          </a:p>
        </p:txBody>
      </p:sp>
      <p:sp>
        <p:nvSpPr>
          <p:cNvPr id="71" name="TextBox 70">
            <a:extLst>
              <a:ext uri="{FF2B5EF4-FFF2-40B4-BE49-F238E27FC236}">
                <a16:creationId xmlns:a16="http://schemas.microsoft.com/office/drawing/2014/main" id="{73D135DA-E7F6-4584-B225-69A92D2EB685}"/>
              </a:ext>
            </a:extLst>
          </p:cNvPr>
          <p:cNvSpPr txBox="1"/>
          <p:nvPr/>
        </p:nvSpPr>
        <p:spPr>
          <a:xfrm>
            <a:off x="6128105" y="4706150"/>
            <a:ext cx="493256" cy="307777"/>
          </a:xfrm>
          <a:prstGeom prst="rect">
            <a:avLst/>
          </a:prstGeom>
          <a:noFill/>
        </p:spPr>
        <p:txBody>
          <a:bodyPr wrap="square" rtlCol="0">
            <a:spAutoFit/>
          </a:bodyPr>
          <a:lstStyle/>
          <a:p>
            <a:r>
              <a:rPr lang="en-US" sz="1400" b="1" dirty="0"/>
              <a:t>80</a:t>
            </a:r>
          </a:p>
        </p:txBody>
      </p:sp>
      <p:sp>
        <p:nvSpPr>
          <p:cNvPr id="72" name="TextBox 71">
            <a:extLst>
              <a:ext uri="{FF2B5EF4-FFF2-40B4-BE49-F238E27FC236}">
                <a16:creationId xmlns:a16="http://schemas.microsoft.com/office/drawing/2014/main" id="{917665B8-03D2-4958-9A60-28432009D982}"/>
              </a:ext>
            </a:extLst>
          </p:cNvPr>
          <p:cNvSpPr txBox="1"/>
          <p:nvPr/>
        </p:nvSpPr>
        <p:spPr>
          <a:xfrm>
            <a:off x="6656580" y="4706150"/>
            <a:ext cx="493256" cy="307777"/>
          </a:xfrm>
          <a:prstGeom prst="rect">
            <a:avLst/>
          </a:prstGeom>
          <a:noFill/>
        </p:spPr>
        <p:txBody>
          <a:bodyPr wrap="square" rtlCol="0">
            <a:spAutoFit/>
          </a:bodyPr>
          <a:lstStyle/>
          <a:p>
            <a:r>
              <a:rPr lang="en-US" sz="1400" b="1" dirty="0"/>
              <a:t>90</a:t>
            </a:r>
          </a:p>
        </p:txBody>
      </p:sp>
      <p:sp>
        <p:nvSpPr>
          <p:cNvPr id="73" name="TextBox 72">
            <a:extLst>
              <a:ext uri="{FF2B5EF4-FFF2-40B4-BE49-F238E27FC236}">
                <a16:creationId xmlns:a16="http://schemas.microsoft.com/office/drawing/2014/main" id="{8E37C448-7349-4848-B1B3-3C081ECA1786}"/>
              </a:ext>
            </a:extLst>
          </p:cNvPr>
          <p:cNvSpPr txBox="1"/>
          <p:nvPr/>
        </p:nvSpPr>
        <p:spPr>
          <a:xfrm>
            <a:off x="7110428" y="4722857"/>
            <a:ext cx="493256" cy="307777"/>
          </a:xfrm>
          <a:prstGeom prst="rect">
            <a:avLst/>
          </a:prstGeom>
          <a:noFill/>
        </p:spPr>
        <p:txBody>
          <a:bodyPr wrap="square" rtlCol="0">
            <a:spAutoFit/>
          </a:bodyPr>
          <a:lstStyle/>
          <a:p>
            <a:r>
              <a:rPr lang="en-US" sz="1400" b="1" dirty="0"/>
              <a:t>100</a:t>
            </a:r>
          </a:p>
        </p:txBody>
      </p:sp>
    </p:spTree>
    <p:extLst>
      <p:ext uri="{BB962C8B-B14F-4D97-AF65-F5344CB8AC3E}">
        <p14:creationId xmlns:p14="http://schemas.microsoft.com/office/powerpoint/2010/main" val="32678023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44" name="Picture 28">
            <a:extLst>
              <a:ext uri="{FF2B5EF4-FFF2-40B4-BE49-F238E27FC236}">
                <a16:creationId xmlns:a16="http://schemas.microsoft.com/office/drawing/2014/main" id="{1E903EA7-47FA-428E-A640-295F68C65D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01043" y="5353048"/>
            <a:ext cx="3667125" cy="2676525"/>
          </a:xfrm>
          <a:prstGeom prst="rect">
            <a:avLst/>
          </a:prstGeom>
          <a:noFill/>
          <a:extLst>
            <a:ext uri="{909E8E84-426E-40DD-AFC4-6F175D3DCCD1}">
              <a14:hiddenFill xmlns:a14="http://schemas.microsoft.com/office/drawing/2010/main">
                <a:solidFill>
                  <a:srgbClr val="FFFFFF"/>
                </a:solidFill>
              </a14:hiddenFill>
            </a:ext>
          </a:extLst>
        </p:spPr>
      </p:pic>
      <p:pic>
        <p:nvPicPr>
          <p:cNvPr id="9242" name="Picture 26">
            <a:extLst>
              <a:ext uri="{FF2B5EF4-FFF2-40B4-BE49-F238E27FC236}">
                <a16:creationId xmlns:a16="http://schemas.microsoft.com/office/drawing/2014/main" id="{0A3A3E75-9E79-4A2E-800F-114F406ACD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02086" y="5353048"/>
            <a:ext cx="3667125" cy="2676525"/>
          </a:xfrm>
          <a:prstGeom prst="rect">
            <a:avLst/>
          </a:prstGeom>
          <a:noFill/>
          <a:extLst>
            <a:ext uri="{909E8E84-426E-40DD-AFC4-6F175D3DCCD1}">
              <a14:hiddenFill xmlns:a14="http://schemas.microsoft.com/office/drawing/2010/main">
                <a:solidFill>
                  <a:srgbClr val="FFFFFF"/>
                </a:solidFill>
              </a14:hiddenFill>
            </a:ext>
          </a:extLst>
        </p:spPr>
      </p:pic>
      <p:pic>
        <p:nvPicPr>
          <p:cNvPr id="9240" name="Picture 24">
            <a:extLst>
              <a:ext uri="{FF2B5EF4-FFF2-40B4-BE49-F238E27FC236}">
                <a16:creationId xmlns:a16="http://schemas.microsoft.com/office/drawing/2014/main" id="{755FDC3D-FBB6-40D0-89B9-AE20E7F5975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01043" y="2676523"/>
            <a:ext cx="3667125" cy="2676525"/>
          </a:xfrm>
          <a:prstGeom prst="rect">
            <a:avLst/>
          </a:prstGeom>
          <a:noFill/>
          <a:extLst>
            <a:ext uri="{909E8E84-426E-40DD-AFC4-6F175D3DCCD1}">
              <a14:hiddenFill xmlns:a14="http://schemas.microsoft.com/office/drawing/2010/main">
                <a:solidFill>
                  <a:srgbClr val="FFFFFF"/>
                </a:solidFill>
              </a14:hiddenFill>
            </a:ext>
          </a:extLst>
        </p:spPr>
      </p:pic>
      <p:pic>
        <p:nvPicPr>
          <p:cNvPr id="9238" name="Picture 22">
            <a:extLst>
              <a:ext uri="{FF2B5EF4-FFF2-40B4-BE49-F238E27FC236}">
                <a16:creationId xmlns:a16="http://schemas.microsoft.com/office/drawing/2014/main" id="{B1D5DBF1-66A0-449A-81EB-6AB194B5ABD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68168" y="2676523"/>
            <a:ext cx="3667125" cy="2676525"/>
          </a:xfrm>
          <a:prstGeom prst="rect">
            <a:avLst/>
          </a:prstGeom>
          <a:noFill/>
          <a:extLst>
            <a:ext uri="{909E8E84-426E-40DD-AFC4-6F175D3DCCD1}">
              <a14:hiddenFill xmlns:a14="http://schemas.microsoft.com/office/drawing/2010/main">
                <a:solidFill>
                  <a:srgbClr val="FFFFFF"/>
                </a:solidFill>
              </a14:hiddenFill>
            </a:ext>
          </a:extLst>
        </p:spPr>
      </p:pic>
      <p:pic>
        <p:nvPicPr>
          <p:cNvPr id="9236" name="Picture 20">
            <a:extLst>
              <a:ext uri="{FF2B5EF4-FFF2-40B4-BE49-F238E27FC236}">
                <a16:creationId xmlns:a16="http://schemas.microsoft.com/office/drawing/2014/main" id="{BCF294CE-F3BD-415E-9DE3-C0B3B1AB4A0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01043" y="-4"/>
            <a:ext cx="3667125" cy="2676525"/>
          </a:xfrm>
          <a:prstGeom prst="rect">
            <a:avLst/>
          </a:prstGeom>
          <a:noFill/>
          <a:extLst>
            <a:ext uri="{909E8E84-426E-40DD-AFC4-6F175D3DCCD1}">
              <a14:hiddenFill xmlns:a14="http://schemas.microsoft.com/office/drawing/2010/main">
                <a:solidFill>
                  <a:srgbClr val="FFFFFF"/>
                </a:solidFill>
              </a14:hiddenFill>
            </a:ext>
          </a:extLst>
        </p:spPr>
      </p:pic>
      <p:pic>
        <p:nvPicPr>
          <p:cNvPr id="9234" name="Picture 18">
            <a:extLst>
              <a:ext uri="{FF2B5EF4-FFF2-40B4-BE49-F238E27FC236}">
                <a16:creationId xmlns:a16="http://schemas.microsoft.com/office/drawing/2014/main" id="{DC9709F1-5EAF-4410-AD97-6D92EA06BA3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468168" y="-4"/>
            <a:ext cx="3667125" cy="26765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34469DC-5D38-418D-88F0-99F20F1CD1DD}"/>
              </a:ext>
            </a:extLst>
          </p:cNvPr>
          <p:cNvSpPr txBox="1"/>
          <p:nvPr/>
        </p:nvSpPr>
        <p:spPr>
          <a:xfrm>
            <a:off x="4274450" y="1929467"/>
            <a:ext cx="343949" cy="400110"/>
          </a:xfrm>
          <a:prstGeom prst="rect">
            <a:avLst/>
          </a:prstGeom>
          <a:noFill/>
        </p:spPr>
        <p:txBody>
          <a:bodyPr wrap="square" rtlCol="0">
            <a:spAutoFit/>
          </a:bodyPr>
          <a:lstStyle/>
          <a:p>
            <a:r>
              <a:rPr lang="en-US" sz="2000" b="1" dirty="0">
                <a:latin typeface="Cambria" panose="02040503050406030204" pitchFamily="18" charset="0"/>
                <a:ea typeface="Cambria" panose="02040503050406030204" pitchFamily="18" charset="0"/>
              </a:rPr>
              <a:t>a</a:t>
            </a:r>
          </a:p>
        </p:txBody>
      </p:sp>
      <p:sp>
        <p:nvSpPr>
          <p:cNvPr id="5" name="TextBox 4">
            <a:extLst>
              <a:ext uri="{FF2B5EF4-FFF2-40B4-BE49-F238E27FC236}">
                <a16:creationId xmlns:a16="http://schemas.microsoft.com/office/drawing/2014/main" id="{65575C18-BC0A-4519-BE98-C5FA2829E273}"/>
              </a:ext>
            </a:extLst>
          </p:cNvPr>
          <p:cNvSpPr txBox="1"/>
          <p:nvPr/>
        </p:nvSpPr>
        <p:spPr>
          <a:xfrm>
            <a:off x="4274449" y="4598035"/>
            <a:ext cx="343949" cy="400110"/>
          </a:xfrm>
          <a:prstGeom prst="rect">
            <a:avLst/>
          </a:prstGeom>
          <a:noFill/>
        </p:spPr>
        <p:txBody>
          <a:bodyPr wrap="square" rtlCol="0">
            <a:spAutoFit/>
          </a:bodyPr>
          <a:lstStyle/>
          <a:p>
            <a:r>
              <a:rPr lang="en-US" sz="2000" b="1" dirty="0">
                <a:latin typeface="Cambria" panose="02040503050406030204" pitchFamily="18" charset="0"/>
                <a:ea typeface="Cambria" panose="02040503050406030204" pitchFamily="18" charset="0"/>
              </a:rPr>
              <a:t>b</a:t>
            </a:r>
          </a:p>
        </p:txBody>
      </p:sp>
      <p:sp>
        <p:nvSpPr>
          <p:cNvPr id="6" name="TextBox 5">
            <a:extLst>
              <a:ext uri="{FF2B5EF4-FFF2-40B4-BE49-F238E27FC236}">
                <a16:creationId xmlns:a16="http://schemas.microsoft.com/office/drawing/2014/main" id="{7CB1FCC9-A673-476E-A9D4-3E6F0F168748}"/>
              </a:ext>
            </a:extLst>
          </p:cNvPr>
          <p:cNvSpPr txBox="1"/>
          <p:nvPr/>
        </p:nvSpPr>
        <p:spPr>
          <a:xfrm>
            <a:off x="4236597" y="7274560"/>
            <a:ext cx="343949" cy="400110"/>
          </a:xfrm>
          <a:prstGeom prst="rect">
            <a:avLst/>
          </a:prstGeom>
          <a:noFill/>
        </p:spPr>
        <p:txBody>
          <a:bodyPr wrap="square" rtlCol="0">
            <a:spAutoFit/>
          </a:bodyPr>
          <a:lstStyle/>
          <a:p>
            <a:r>
              <a:rPr lang="en-US" sz="2000" b="1" dirty="0">
                <a:latin typeface="Cambria" panose="02040503050406030204" pitchFamily="18" charset="0"/>
                <a:ea typeface="Cambria" panose="02040503050406030204" pitchFamily="18" charset="0"/>
              </a:rPr>
              <a:t>c</a:t>
            </a:r>
          </a:p>
        </p:txBody>
      </p:sp>
      <p:sp>
        <p:nvSpPr>
          <p:cNvPr id="7" name="TextBox 6">
            <a:extLst>
              <a:ext uri="{FF2B5EF4-FFF2-40B4-BE49-F238E27FC236}">
                <a16:creationId xmlns:a16="http://schemas.microsoft.com/office/drawing/2014/main" id="{011182FE-21B8-43B3-9480-40C025362DC5}"/>
              </a:ext>
            </a:extLst>
          </p:cNvPr>
          <p:cNvSpPr txBox="1"/>
          <p:nvPr/>
        </p:nvSpPr>
        <p:spPr>
          <a:xfrm>
            <a:off x="7916673" y="1921730"/>
            <a:ext cx="343949" cy="400110"/>
          </a:xfrm>
          <a:prstGeom prst="rect">
            <a:avLst/>
          </a:prstGeom>
          <a:noFill/>
        </p:spPr>
        <p:txBody>
          <a:bodyPr wrap="square" rtlCol="0">
            <a:spAutoFit/>
          </a:bodyPr>
          <a:lstStyle/>
          <a:p>
            <a:r>
              <a:rPr lang="en-US" sz="2000" b="1" dirty="0">
                <a:latin typeface="Cambria" panose="02040503050406030204" pitchFamily="18" charset="0"/>
                <a:ea typeface="Cambria" panose="02040503050406030204" pitchFamily="18" charset="0"/>
              </a:rPr>
              <a:t>d</a:t>
            </a:r>
          </a:p>
        </p:txBody>
      </p:sp>
      <p:sp>
        <p:nvSpPr>
          <p:cNvPr id="8" name="TextBox 7">
            <a:extLst>
              <a:ext uri="{FF2B5EF4-FFF2-40B4-BE49-F238E27FC236}">
                <a16:creationId xmlns:a16="http://schemas.microsoft.com/office/drawing/2014/main" id="{56829583-47A4-4400-A948-B1CCA0FBE0A1}"/>
              </a:ext>
            </a:extLst>
          </p:cNvPr>
          <p:cNvSpPr txBox="1"/>
          <p:nvPr/>
        </p:nvSpPr>
        <p:spPr>
          <a:xfrm>
            <a:off x="7916671" y="4598035"/>
            <a:ext cx="343949" cy="400110"/>
          </a:xfrm>
          <a:prstGeom prst="rect">
            <a:avLst/>
          </a:prstGeom>
          <a:noFill/>
        </p:spPr>
        <p:txBody>
          <a:bodyPr wrap="square" rtlCol="0">
            <a:spAutoFit/>
          </a:bodyPr>
          <a:lstStyle/>
          <a:p>
            <a:r>
              <a:rPr lang="en-US" sz="2000" b="1" dirty="0">
                <a:latin typeface="Cambria" panose="02040503050406030204" pitchFamily="18" charset="0"/>
                <a:ea typeface="Cambria" panose="02040503050406030204" pitchFamily="18" charset="0"/>
              </a:rPr>
              <a:t>e</a:t>
            </a:r>
          </a:p>
        </p:txBody>
      </p:sp>
      <p:sp>
        <p:nvSpPr>
          <p:cNvPr id="9" name="TextBox 8">
            <a:extLst>
              <a:ext uri="{FF2B5EF4-FFF2-40B4-BE49-F238E27FC236}">
                <a16:creationId xmlns:a16="http://schemas.microsoft.com/office/drawing/2014/main" id="{2650EF82-2CFC-4353-BE57-9D9476F7CCF2}"/>
              </a:ext>
            </a:extLst>
          </p:cNvPr>
          <p:cNvSpPr txBox="1"/>
          <p:nvPr/>
        </p:nvSpPr>
        <p:spPr>
          <a:xfrm>
            <a:off x="8037640" y="7274780"/>
            <a:ext cx="343949" cy="400110"/>
          </a:xfrm>
          <a:prstGeom prst="rect">
            <a:avLst/>
          </a:prstGeom>
          <a:noFill/>
        </p:spPr>
        <p:txBody>
          <a:bodyPr wrap="square" rtlCol="0">
            <a:spAutoFit/>
          </a:bodyPr>
          <a:lstStyle/>
          <a:p>
            <a:r>
              <a:rPr lang="en-US" sz="2000" b="1" dirty="0">
                <a:latin typeface="Cambria" panose="02040503050406030204" pitchFamily="18" charset="0"/>
                <a:ea typeface="Cambria" panose="02040503050406030204" pitchFamily="18" charset="0"/>
              </a:rPr>
              <a:t>f</a:t>
            </a:r>
          </a:p>
        </p:txBody>
      </p:sp>
    </p:spTree>
    <p:extLst>
      <p:ext uri="{BB962C8B-B14F-4D97-AF65-F5344CB8AC3E}">
        <p14:creationId xmlns:p14="http://schemas.microsoft.com/office/powerpoint/2010/main" val="41954076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35152DB-FE75-4E00-97C4-5FC38B75FD9D}"/>
              </a:ext>
            </a:extLst>
          </p:cNvPr>
          <p:cNvPicPr>
            <a:picLocks noChangeAspect="1"/>
          </p:cNvPicPr>
          <p:nvPr/>
        </p:nvPicPr>
        <p:blipFill rotWithShape="1">
          <a:blip r:embed="rId2"/>
          <a:srcRect t="51942"/>
          <a:stretch/>
        </p:blipFill>
        <p:spPr>
          <a:xfrm>
            <a:off x="5925107" y="2277678"/>
            <a:ext cx="4798383" cy="3116519"/>
          </a:xfrm>
          <a:prstGeom prst="rect">
            <a:avLst/>
          </a:prstGeom>
        </p:spPr>
      </p:pic>
      <p:pic>
        <p:nvPicPr>
          <p:cNvPr id="17" name="Picture 16">
            <a:extLst>
              <a:ext uri="{FF2B5EF4-FFF2-40B4-BE49-F238E27FC236}">
                <a16:creationId xmlns:a16="http://schemas.microsoft.com/office/drawing/2014/main" id="{51A14CCC-1FD4-4B88-A422-95CDD02E35C1}"/>
              </a:ext>
            </a:extLst>
          </p:cNvPr>
          <p:cNvPicPr>
            <a:picLocks noChangeAspect="1"/>
          </p:cNvPicPr>
          <p:nvPr/>
        </p:nvPicPr>
        <p:blipFill rotWithShape="1">
          <a:blip r:embed="rId3"/>
          <a:srcRect t="1164" b="52014"/>
          <a:stretch/>
        </p:blipFill>
        <p:spPr>
          <a:xfrm>
            <a:off x="1150829" y="2277678"/>
            <a:ext cx="4694386" cy="3066207"/>
          </a:xfrm>
          <a:prstGeom prst="rect">
            <a:avLst/>
          </a:prstGeom>
        </p:spPr>
      </p:pic>
      <p:cxnSp>
        <p:nvCxnSpPr>
          <p:cNvPr id="7" name="Straight Arrow Connector 6">
            <a:extLst>
              <a:ext uri="{FF2B5EF4-FFF2-40B4-BE49-F238E27FC236}">
                <a16:creationId xmlns:a16="http://schemas.microsoft.com/office/drawing/2014/main" id="{34ADF4D6-0D71-4776-B69D-853B6AC5669D}"/>
              </a:ext>
            </a:extLst>
          </p:cNvPr>
          <p:cNvCxnSpPr>
            <a:cxnSpLocks/>
          </p:cNvCxnSpPr>
          <p:nvPr/>
        </p:nvCxnSpPr>
        <p:spPr>
          <a:xfrm rot="14400000" flipH="1">
            <a:off x="2945230" y="3930369"/>
            <a:ext cx="1" cy="568177"/>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CDEA1022-E09F-4066-A53D-D96C2E821ABA}"/>
              </a:ext>
            </a:extLst>
          </p:cNvPr>
          <p:cNvCxnSpPr/>
          <p:nvPr/>
        </p:nvCxnSpPr>
        <p:spPr>
          <a:xfrm flipV="1">
            <a:off x="2699202" y="3829360"/>
            <a:ext cx="0" cy="527143"/>
          </a:xfrm>
          <a:prstGeom prst="line">
            <a:avLst/>
          </a:prstGeom>
          <a:ln>
            <a:prstDash val="dash"/>
          </a:ln>
        </p:spPr>
        <p:style>
          <a:lnRef idx="3">
            <a:schemeClr val="dk1"/>
          </a:lnRef>
          <a:fillRef idx="0">
            <a:schemeClr val="dk1"/>
          </a:fillRef>
          <a:effectRef idx="2">
            <a:schemeClr val="dk1"/>
          </a:effectRef>
          <a:fontRef idx="minor">
            <a:schemeClr val="tx1"/>
          </a:fontRef>
        </p:style>
      </p:cxnSp>
      <p:sp>
        <p:nvSpPr>
          <p:cNvPr id="13" name="TextBox 12">
            <a:extLst>
              <a:ext uri="{FF2B5EF4-FFF2-40B4-BE49-F238E27FC236}">
                <a16:creationId xmlns:a16="http://schemas.microsoft.com/office/drawing/2014/main" id="{1ABA4492-D076-4E1F-BE88-6BCEE5FD9838}"/>
              </a:ext>
            </a:extLst>
          </p:cNvPr>
          <p:cNvSpPr txBox="1"/>
          <p:nvPr/>
        </p:nvSpPr>
        <p:spPr>
          <a:xfrm>
            <a:off x="2887116" y="3835938"/>
            <a:ext cx="1166482" cy="276999"/>
          </a:xfrm>
          <a:prstGeom prst="rect">
            <a:avLst/>
          </a:prstGeom>
          <a:noFill/>
        </p:spPr>
        <p:txBody>
          <a:bodyPr wrap="square" rtlCol="0">
            <a:spAutoFit/>
          </a:bodyPr>
          <a:lstStyle/>
          <a:p>
            <a:r>
              <a:rPr lang="en-US" sz="1200" b="1" dirty="0">
                <a:latin typeface="Cambria" panose="02040503050406030204" pitchFamily="18" charset="0"/>
                <a:ea typeface="Cambria" panose="02040503050406030204" pitchFamily="18" charset="0"/>
              </a:rPr>
              <a:t>U= 10 m/s</a:t>
            </a:r>
          </a:p>
        </p:txBody>
      </p:sp>
      <p:sp>
        <p:nvSpPr>
          <p:cNvPr id="14" name="Arc 13">
            <a:extLst>
              <a:ext uri="{FF2B5EF4-FFF2-40B4-BE49-F238E27FC236}">
                <a16:creationId xmlns:a16="http://schemas.microsoft.com/office/drawing/2014/main" id="{97A95E03-382A-4866-BA6F-5633001D1D7E}"/>
              </a:ext>
            </a:extLst>
          </p:cNvPr>
          <p:cNvSpPr>
            <a:spLocks noChangeAspect="1"/>
          </p:cNvSpPr>
          <p:nvPr/>
        </p:nvSpPr>
        <p:spPr>
          <a:xfrm rot="17913356">
            <a:off x="2558158" y="4251799"/>
            <a:ext cx="263033" cy="263033"/>
          </a:xfrm>
          <a:prstGeom prst="arc">
            <a:avLst>
              <a:gd name="adj1" fmla="val 1988581"/>
              <a:gd name="adj2" fmla="val 20349958"/>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16" name="TextBox 15">
            <a:extLst>
              <a:ext uri="{FF2B5EF4-FFF2-40B4-BE49-F238E27FC236}">
                <a16:creationId xmlns:a16="http://schemas.microsoft.com/office/drawing/2014/main" id="{0474B177-551D-44CE-BBDB-29F1B6411F41}"/>
              </a:ext>
            </a:extLst>
          </p:cNvPr>
          <p:cNvSpPr txBox="1"/>
          <p:nvPr/>
        </p:nvSpPr>
        <p:spPr>
          <a:xfrm>
            <a:off x="2142124" y="4389362"/>
            <a:ext cx="725936" cy="276999"/>
          </a:xfrm>
          <a:prstGeom prst="rect">
            <a:avLst/>
          </a:prstGeom>
          <a:noFill/>
        </p:spPr>
        <p:txBody>
          <a:bodyPr wrap="square">
            <a:spAutoFit/>
          </a:bodyPr>
          <a:lstStyle/>
          <a:p>
            <a:r>
              <a:rPr lang="en-US" sz="1200" b="1" dirty="0">
                <a:latin typeface="Cambria" panose="02040503050406030204" pitchFamily="18" charset="0"/>
                <a:ea typeface="Cambria" panose="02040503050406030204" pitchFamily="18" charset="0"/>
              </a:rPr>
              <a:t>240</a:t>
            </a:r>
            <a:r>
              <a:rPr lang="en-US" sz="1200" b="1" i="0" dirty="0">
                <a:solidFill>
                  <a:srgbClr val="4D5156"/>
                </a:solidFill>
                <a:effectLst/>
                <a:latin typeface="Cambria" panose="02040503050406030204" pitchFamily="18" charset="0"/>
                <a:ea typeface="Cambria" panose="02040503050406030204" pitchFamily="18" charset="0"/>
              </a:rPr>
              <a:t>°</a:t>
            </a:r>
            <a:endParaRPr lang="en-US" sz="1200" b="1" dirty="0">
              <a:latin typeface="Cambria" panose="02040503050406030204" pitchFamily="18" charset="0"/>
              <a:ea typeface="Cambria" panose="02040503050406030204" pitchFamily="18" charset="0"/>
            </a:endParaRPr>
          </a:p>
        </p:txBody>
      </p:sp>
      <p:sp>
        <p:nvSpPr>
          <p:cNvPr id="18" name="TextBox 17">
            <a:extLst>
              <a:ext uri="{FF2B5EF4-FFF2-40B4-BE49-F238E27FC236}">
                <a16:creationId xmlns:a16="http://schemas.microsoft.com/office/drawing/2014/main" id="{9155F30A-2FEF-4A07-87DF-CCADB602D120}"/>
              </a:ext>
            </a:extLst>
          </p:cNvPr>
          <p:cNvSpPr txBox="1"/>
          <p:nvPr/>
        </p:nvSpPr>
        <p:spPr>
          <a:xfrm>
            <a:off x="1887481" y="4435528"/>
            <a:ext cx="509286" cy="461665"/>
          </a:xfrm>
          <a:prstGeom prst="rect">
            <a:avLst/>
          </a:prstGeom>
          <a:noFill/>
        </p:spPr>
        <p:txBody>
          <a:bodyPr wrap="square" rtlCol="0">
            <a:spAutoFit/>
          </a:bodyPr>
          <a:lstStyle/>
          <a:p>
            <a:r>
              <a:rPr lang="en-US" sz="2400" b="1" dirty="0">
                <a:latin typeface="Cambria" panose="02040503050406030204" pitchFamily="18" charset="0"/>
                <a:ea typeface="Cambria" panose="02040503050406030204" pitchFamily="18" charset="0"/>
              </a:rPr>
              <a:t>a</a:t>
            </a:r>
            <a:endParaRPr lang="en-US" b="1" dirty="0">
              <a:latin typeface="Cambria" panose="02040503050406030204" pitchFamily="18" charset="0"/>
              <a:ea typeface="Cambria" panose="02040503050406030204" pitchFamily="18" charset="0"/>
            </a:endParaRPr>
          </a:p>
        </p:txBody>
      </p:sp>
      <p:sp>
        <p:nvSpPr>
          <p:cNvPr id="19" name="TextBox 18">
            <a:extLst>
              <a:ext uri="{FF2B5EF4-FFF2-40B4-BE49-F238E27FC236}">
                <a16:creationId xmlns:a16="http://schemas.microsoft.com/office/drawing/2014/main" id="{CD173A44-6F77-450B-990A-3B49F4DB0013}"/>
              </a:ext>
            </a:extLst>
          </p:cNvPr>
          <p:cNvSpPr txBox="1"/>
          <p:nvPr/>
        </p:nvSpPr>
        <p:spPr>
          <a:xfrm>
            <a:off x="5925107" y="5819626"/>
            <a:ext cx="509286" cy="461665"/>
          </a:xfrm>
          <a:prstGeom prst="rect">
            <a:avLst/>
          </a:prstGeom>
          <a:noFill/>
        </p:spPr>
        <p:txBody>
          <a:bodyPr wrap="square" rtlCol="0">
            <a:spAutoFit/>
          </a:bodyPr>
          <a:lstStyle/>
          <a:p>
            <a:r>
              <a:rPr lang="en-US" sz="2400" b="1" dirty="0">
                <a:latin typeface="Cambria" panose="02040503050406030204" pitchFamily="18" charset="0"/>
                <a:ea typeface="Cambria" panose="02040503050406030204" pitchFamily="18" charset="0"/>
              </a:rPr>
              <a:t>b</a:t>
            </a:r>
            <a:endParaRPr lang="en-US" b="1" dirty="0">
              <a:latin typeface="Cambria" panose="02040503050406030204" pitchFamily="18" charset="0"/>
              <a:ea typeface="Cambria" panose="02040503050406030204" pitchFamily="18" charset="0"/>
            </a:endParaRPr>
          </a:p>
        </p:txBody>
      </p:sp>
      <p:sp>
        <p:nvSpPr>
          <p:cNvPr id="20" name="Rectangle 19">
            <a:extLst>
              <a:ext uri="{FF2B5EF4-FFF2-40B4-BE49-F238E27FC236}">
                <a16:creationId xmlns:a16="http://schemas.microsoft.com/office/drawing/2014/main" id="{32578758-57BE-4C41-97E0-DAF09F0250AF}"/>
              </a:ext>
            </a:extLst>
          </p:cNvPr>
          <p:cNvSpPr/>
          <p:nvPr/>
        </p:nvSpPr>
        <p:spPr>
          <a:xfrm rot="18949552">
            <a:off x="2967976" y="2980764"/>
            <a:ext cx="310934" cy="21285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82B2377-3E3E-4C06-8839-C593746FFDD6}"/>
              </a:ext>
            </a:extLst>
          </p:cNvPr>
          <p:cNvSpPr/>
          <p:nvPr/>
        </p:nvSpPr>
        <p:spPr>
          <a:xfrm rot="18949552">
            <a:off x="4490997" y="4175320"/>
            <a:ext cx="462323" cy="17231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1D5A100B-D53A-49A7-9D5F-58BBCBB169C4}"/>
              </a:ext>
            </a:extLst>
          </p:cNvPr>
          <p:cNvSpPr txBox="1"/>
          <p:nvPr/>
        </p:nvSpPr>
        <p:spPr>
          <a:xfrm>
            <a:off x="2866260" y="2717855"/>
            <a:ext cx="411482" cy="369332"/>
          </a:xfrm>
          <a:prstGeom prst="rect">
            <a:avLst/>
          </a:prstGeom>
          <a:noFill/>
        </p:spPr>
        <p:txBody>
          <a:bodyPr wrap="square" rtlCol="0">
            <a:spAutoFit/>
          </a:bodyPr>
          <a:lstStyle/>
          <a:p>
            <a:r>
              <a:rPr lang="en-US" b="1" dirty="0">
                <a:latin typeface="Cambria" panose="02040503050406030204" pitchFamily="18" charset="0"/>
                <a:ea typeface="Cambria" panose="02040503050406030204" pitchFamily="18" charset="0"/>
              </a:rPr>
              <a:t>i</a:t>
            </a:r>
          </a:p>
        </p:txBody>
      </p:sp>
      <p:sp>
        <p:nvSpPr>
          <p:cNvPr id="23" name="TextBox 22">
            <a:extLst>
              <a:ext uri="{FF2B5EF4-FFF2-40B4-BE49-F238E27FC236}">
                <a16:creationId xmlns:a16="http://schemas.microsoft.com/office/drawing/2014/main" id="{6E7FCA54-EF0D-4F09-AB57-84C166AE8443}"/>
              </a:ext>
            </a:extLst>
          </p:cNvPr>
          <p:cNvSpPr txBox="1"/>
          <p:nvPr/>
        </p:nvSpPr>
        <p:spPr>
          <a:xfrm>
            <a:off x="4416433" y="3858808"/>
            <a:ext cx="411482" cy="369332"/>
          </a:xfrm>
          <a:prstGeom prst="rect">
            <a:avLst/>
          </a:prstGeom>
          <a:noFill/>
        </p:spPr>
        <p:txBody>
          <a:bodyPr wrap="square" rtlCol="0">
            <a:spAutoFit/>
          </a:bodyPr>
          <a:lstStyle/>
          <a:p>
            <a:r>
              <a:rPr lang="en-US" b="1" dirty="0">
                <a:latin typeface="Cambria" panose="02040503050406030204" pitchFamily="18" charset="0"/>
                <a:ea typeface="Cambria" panose="02040503050406030204" pitchFamily="18" charset="0"/>
              </a:rPr>
              <a:t>ii</a:t>
            </a:r>
          </a:p>
        </p:txBody>
      </p:sp>
      <p:sp>
        <p:nvSpPr>
          <p:cNvPr id="26" name="Rectangle 25">
            <a:extLst>
              <a:ext uri="{FF2B5EF4-FFF2-40B4-BE49-F238E27FC236}">
                <a16:creationId xmlns:a16="http://schemas.microsoft.com/office/drawing/2014/main" id="{A1458424-8973-4702-8821-0F9D13C04685}"/>
              </a:ext>
            </a:extLst>
          </p:cNvPr>
          <p:cNvSpPr/>
          <p:nvPr/>
        </p:nvSpPr>
        <p:spPr>
          <a:xfrm rot="18949552">
            <a:off x="9328013" y="4169973"/>
            <a:ext cx="462323" cy="17231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39F011F5-8CCD-49D7-BA50-52E95C061086}"/>
              </a:ext>
            </a:extLst>
          </p:cNvPr>
          <p:cNvSpPr txBox="1"/>
          <p:nvPr/>
        </p:nvSpPr>
        <p:spPr>
          <a:xfrm>
            <a:off x="7667226" y="2717854"/>
            <a:ext cx="411482" cy="369332"/>
          </a:xfrm>
          <a:prstGeom prst="rect">
            <a:avLst/>
          </a:prstGeom>
          <a:noFill/>
        </p:spPr>
        <p:txBody>
          <a:bodyPr wrap="square" rtlCol="0">
            <a:spAutoFit/>
          </a:bodyPr>
          <a:lstStyle/>
          <a:p>
            <a:r>
              <a:rPr lang="en-US" b="1" dirty="0">
                <a:latin typeface="Cambria" panose="02040503050406030204" pitchFamily="18" charset="0"/>
                <a:ea typeface="Cambria" panose="02040503050406030204" pitchFamily="18" charset="0"/>
              </a:rPr>
              <a:t>i</a:t>
            </a:r>
          </a:p>
        </p:txBody>
      </p:sp>
      <p:sp>
        <p:nvSpPr>
          <p:cNvPr id="28" name="TextBox 27">
            <a:extLst>
              <a:ext uri="{FF2B5EF4-FFF2-40B4-BE49-F238E27FC236}">
                <a16:creationId xmlns:a16="http://schemas.microsoft.com/office/drawing/2014/main" id="{E1C9C204-B41C-4EC3-A9B4-A6CB472DA6A0}"/>
              </a:ext>
            </a:extLst>
          </p:cNvPr>
          <p:cNvSpPr txBox="1"/>
          <p:nvPr/>
        </p:nvSpPr>
        <p:spPr>
          <a:xfrm>
            <a:off x="9296851" y="3865789"/>
            <a:ext cx="411482" cy="369332"/>
          </a:xfrm>
          <a:prstGeom prst="rect">
            <a:avLst/>
          </a:prstGeom>
          <a:noFill/>
        </p:spPr>
        <p:txBody>
          <a:bodyPr wrap="square" rtlCol="0">
            <a:spAutoFit/>
          </a:bodyPr>
          <a:lstStyle/>
          <a:p>
            <a:r>
              <a:rPr lang="en-US" b="1" dirty="0">
                <a:latin typeface="Cambria" panose="02040503050406030204" pitchFamily="18" charset="0"/>
                <a:ea typeface="Cambria" panose="02040503050406030204" pitchFamily="18" charset="0"/>
              </a:rPr>
              <a:t>ii</a:t>
            </a:r>
          </a:p>
        </p:txBody>
      </p:sp>
      <p:sp>
        <p:nvSpPr>
          <p:cNvPr id="29" name="Rectangle 28">
            <a:extLst>
              <a:ext uri="{FF2B5EF4-FFF2-40B4-BE49-F238E27FC236}">
                <a16:creationId xmlns:a16="http://schemas.microsoft.com/office/drawing/2014/main" id="{5CA91996-9A52-4500-B0EE-6F8594F7B394}"/>
              </a:ext>
            </a:extLst>
          </p:cNvPr>
          <p:cNvSpPr/>
          <p:nvPr/>
        </p:nvSpPr>
        <p:spPr>
          <a:xfrm rot="18949552">
            <a:off x="7785200" y="2971235"/>
            <a:ext cx="310934" cy="21285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3431655-DE3D-4718-9174-67462AE87E40}"/>
              </a:ext>
            </a:extLst>
          </p:cNvPr>
          <p:cNvSpPr txBox="1"/>
          <p:nvPr/>
        </p:nvSpPr>
        <p:spPr>
          <a:xfrm>
            <a:off x="2970397" y="5157247"/>
            <a:ext cx="959120" cy="276999"/>
          </a:xfrm>
          <a:prstGeom prst="rect">
            <a:avLst/>
          </a:prstGeom>
          <a:solidFill>
            <a:schemeClr val="bg1"/>
          </a:solidFill>
        </p:spPr>
        <p:txBody>
          <a:bodyPr wrap="square" rtlCol="0">
            <a:spAutoFit/>
          </a:bodyPr>
          <a:lstStyle/>
          <a:p>
            <a:r>
              <a:rPr lang="en-US" sz="1200" dirty="0">
                <a:latin typeface="Cambria" panose="02040503050406030204" pitchFamily="18" charset="0"/>
                <a:ea typeface="Cambria" panose="02040503050406030204" pitchFamily="18" charset="0"/>
              </a:rPr>
              <a:t>Easting (m)</a:t>
            </a:r>
          </a:p>
        </p:txBody>
      </p:sp>
      <p:sp>
        <p:nvSpPr>
          <p:cNvPr id="5" name="TextBox 4">
            <a:extLst>
              <a:ext uri="{FF2B5EF4-FFF2-40B4-BE49-F238E27FC236}">
                <a16:creationId xmlns:a16="http://schemas.microsoft.com/office/drawing/2014/main" id="{11456F90-4DA4-4EE4-B3B1-5EEBF1D998F0}"/>
              </a:ext>
            </a:extLst>
          </p:cNvPr>
          <p:cNvSpPr txBox="1"/>
          <p:nvPr/>
        </p:nvSpPr>
        <p:spPr>
          <a:xfrm rot="16200000">
            <a:off x="700179" y="3555310"/>
            <a:ext cx="1058072" cy="276999"/>
          </a:xfrm>
          <a:prstGeom prst="rect">
            <a:avLst/>
          </a:prstGeom>
          <a:solidFill>
            <a:schemeClr val="bg1"/>
          </a:solidFill>
        </p:spPr>
        <p:txBody>
          <a:bodyPr wrap="square" rtlCol="0">
            <a:spAutoFit/>
          </a:bodyPr>
          <a:lstStyle/>
          <a:p>
            <a:r>
              <a:rPr lang="en-US" sz="1200" dirty="0">
                <a:latin typeface="Cambria" panose="02040503050406030204" pitchFamily="18" charset="0"/>
                <a:ea typeface="Cambria" panose="02040503050406030204" pitchFamily="18" charset="0"/>
              </a:rPr>
              <a:t>Northing (m)</a:t>
            </a:r>
          </a:p>
        </p:txBody>
      </p:sp>
      <p:sp>
        <p:nvSpPr>
          <p:cNvPr id="6" name="TextBox 5">
            <a:extLst>
              <a:ext uri="{FF2B5EF4-FFF2-40B4-BE49-F238E27FC236}">
                <a16:creationId xmlns:a16="http://schemas.microsoft.com/office/drawing/2014/main" id="{33D98A20-777C-41E6-BAEE-57210298F932}"/>
              </a:ext>
            </a:extLst>
          </p:cNvPr>
          <p:cNvSpPr txBox="1"/>
          <p:nvPr/>
        </p:nvSpPr>
        <p:spPr>
          <a:xfrm>
            <a:off x="7840805" y="5161293"/>
            <a:ext cx="959120" cy="276999"/>
          </a:xfrm>
          <a:prstGeom prst="rect">
            <a:avLst/>
          </a:prstGeom>
          <a:solidFill>
            <a:schemeClr val="bg1"/>
          </a:solidFill>
        </p:spPr>
        <p:txBody>
          <a:bodyPr wrap="square" rtlCol="0">
            <a:spAutoFit/>
          </a:bodyPr>
          <a:lstStyle/>
          <a:p>
            <a:r>
              <a:rPr lang="en-US" sz="1200" dirty="0">
                <a:latin typeface="Cambria" panose="02040503050406030204" pitchFamily="18" charset="0"/>
                <a:ea typeface="Cambria" panose="02040503050406030204" pitchFamily="18" charset="0"/>
              </a:rPr>
              <a:t>Easting (m)</a:t>
            </a:r>
          </a:p>
        </p:txBody>
      </p:sp>
      <p:sp>
        <p:nvSpPr>
          <p:cNvPr id="8" name="TextBox 7">
            <a:extLst>
              <a:ext uri="{FF2B5EF4-FFF2-40B4-BE49-F238E27FC236}">
                <a16:creationId xmlns:a16="http://schemas.microsoft.com/office/drawing/2014/main" id="{9182CC09-83AE-4F21-A496-B84EF601E703}"/>
              </a:ext>
            </a:extLst>
          </p:cNvPr>
          <p:cNvSpPr txBox="1"/>
          <p:nvPr/>
        </p:nvSpPr>
        <p:spPr>
          <a:xfrm rot="16200000">
            <a:off x="5490622" y="3555309"/>
            <a:ext cx="1058072" cy="276999"/>
          </a:xfrm>
          <a:prstGeom prst="rect">
            <a:avLst/>
          </a:prstGeom>
          <a:solidFill>
            <a:schemeClr val="bg1"/>
          </a:solidFill>
        </p:spPr>
        <p:txBody>
          <a:bodyPr wrap="square" rtlCol="0">
            <a:spAutoFit/>
          </a:bodyPr>
          <a:lstStyle/>
          <a:p>
            <a:r>
              <a:rPr lang="en-US" sz="1200" dirty="0">
                <a:latin typeface="Cambria" panose="02040503050406030204" pitchFamily="18" charset="0"/>
                <a:ea typeface="Cambria" panose="02040503050406030204" pitchFamily="18" charset="0"/>
              </a:rPr>
              <a:t>Northing (m)</a:t>
            </a:r>
          </a:p>
        </p:txBody>
      </p:sp>
    </p:spTree>
    <p:extLst>
      <p:ext uri="{BB962C8B-B14F-4D97-AF65-F5344CB8AC3E}">
        <p14:creationId xmlns:p14="http://schemas.microsoft.com/office/powerpoint/2010/main" val="37399082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7197F6B-7AB0-4E65-A1D8-3430EAC692EE}"/>
              </a:ext>
            </a:extLst>
          </p:cNvPr>
          <p:cNvPicPr>
            <a:picLocks noChangeAspect="1"/>
          </p:cNvPicPr>
          <p:nvPr/>
        </p:nvPicPr>
        <p:blipFill>
          <a:blip r:embed="rId2"/>
          <a:stretch>
            <a:fillRect/>
          </a:stretch>
        </p:blipFill>
        <p:spPr>
          <a:xfrm>
            <a:off x="4499883" y="205757"/>
            <a:ext cx="3714750" cy="2695575"/>
          </a:xfrm>
          <a:prstGeom prst="rect">
            <a:avLst/>
          </a:prstGeom>
        </p:spPr>
      </p:pic>
      <p:pic>
        <p:nvPicPr>
          <p:cNvPr id="7" name="Picture 6">
            <a:extLst>
              <a:ext uri="{FF2B5EF4-FFF2-40B4-BE49-F238E27FC236}">
                <a16:creationId xmlns:a16="http://schemas.microsoft.com/office/drawing/2014/main" id="{74CB4AFB-F4C0-455E-B2F1-4B17A669B1AB}"/>
              </a:ext>
            </a:extLst>
          </p:cNvPr>
          <p:cNvPicPr>
            <a:picLocks noChangeAspect="1"/>
          </p:cNvPicPr>
          <p:nvPr/>
        </p:nvPicPr>
        <p:blipFill>
          <a:blip r:embed="rId3"/>
          <a:stretch>
            <a:fillRect/>
          </a:stretch>
        </p:blipFill>
        <p:spPr>
          <a:xfrm>
            <a:off x="276128" y="267670"/>
            <a:ext cx="3876675" cy="2571750"/>
          </a:xfrm>
          <a:prstGeom prst="rect">
            <a:avLst/>
          </a:prstGeom>
        </p:spPr>
      </p:pic>
      <p:pic>
        <p:nvPicPr>
          <p:cNvPr id="8" name="Picture 7">
            <a:extLst>
              <a:ext uri="{FF2B5EF4-FFF2-40B4-BE49-F238E27FC236}">
                <a16:creationId xmlns:a16="http://schemas.microsoft.com/office/drawing/2014/main" id="{DDDB8B1A-ECF8-4B31-BE05-77C3852B00A0}"/>
              </a:ext>
            </a:extLst>
          </p:cNvPr>
          <p:cNvPicPr>
            <a:picLocks noChangeAspect="1"/>
          </p:cNvPicPr>
          <p:nvPr/>
        </p:nvPicPr>
        <p:blipFill>
          <a:blip r:embed="rId4"/>
          <a:stretch>
            <a:fillRect/>
          </a:stretch>
        </p:blipFill>
        <p:spPr>
          <a:xfrm>
            <a:off x="299940" y="2901332"/>
            <a:ext cx="3829050" cy="2609850"/>
          </a:xfrm>
          <a:prstGeom prst="rect">
            <a:avLst/>
          </a:prstGeom>
        </p:spPr>
      </p:pic>
      <p:pic>
        <p:nvPicPr>
          <p:cNvPr id="9" name="Picture 8">
            <a:extLst>
              <a:ext uri="{FF2B5EF4-FFF2-40B4-BE49-F238E27FC236}">
                <a16:creationId xmlns:a16="http://schemas.microsoft.com/office/drawing/2014/main" id="{2D573AC6-B105-4F1F-8ABA-A8D0FC63C877}"/>
              </a:ext>
            </a:extLst>
          </p:cNvPr>
          <p:cNvPicPr>
            <a:picLocks noChangeAspect="1"/>
          </p:cNvPicPr>
          <p:nvPr/>
        </p:nvPicPr>
        <p:blipFill>
          <a:blip r:embed="rId5"/>
          <a:stretch>
            <a:fillRect/>
          </a:stretch>
        </p:blipFill>
        <p:spPr>
          <a:xfrm>
            <a:off x="4499883" y="2839420"/>
            <a:ext cx="3838575" cy="2781300"/>
          </a:xfrm>
          <a:prstGeom prst="rect">
            <a:avLst/>
          </a:prstGeom>
        </p:spPr>
      </p:pic>
    </p:spTree>
    <p:extLst>
      <p:ext uri="{BB962C8B-B14F-4D97-AF65-F5344CB8AC3E}">
        <p14:creationId xmlns:p14="http://schemas.microsoft.com/office/powerpoint/2010/main" val="36148902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06EEB10-2D78-4628-A6C1-B2A00271AE8E}"/>
              </a:ext>
            </a:extLst>
          </p:cNvPr>
          <p:cNvPicPr>
            <a:picLocks noChangeAspect="1"/>
          </p:cNvPicPr>
          <p:nvPr/>
        </p:nvPicPr>
        <p:blipFill>
          <a:blip r:embed="rId2"/>
          <a:stretch>
            <a:fillRect/>
          </a:stretch>
        </p:blipFill>
        <p:spPr>
          <a:xfrm>
            <a:off x="0" y="0"/>
            <a:ext cx="5836356" cy="3883059"/>
          </a:xfrm>
          <a:prstGeom prst="rect">
            <a:avLst/>
          </a:prstGeom>
        </p:spPr>
      </p:pic>
      <p:pic>
        <p:nvPicPr>
          <p:cNvPr id="3074" name="Picture 2">
            <a:extLst>
              <a:ext uri="{FF2B5EF4-FFF2-40B4-BE49-F238E27FC236}">
                <a16:creationId xmlns:a16="http://schemas.microsoft.com/office/drawing/2014/main" id="{EDCEAE94-1B9F-485E-AF15-1F296039C9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38888" y="3883059"/>
            <a:ext cx="3705225" cy="252412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C36B6BAC-C273-46B9-9B01-8C39D71CBD3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71763" y="3883058"/>
            <a:ext cx="3667125" cy="252412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C5DD075C-C27B-4948-8C74-989484E75F73}"/>
              </a:ext>
            </a:extLst>
          </p:cNvPr>
          <p:cNvSpPr txBox="1"/>
          <p:nvPr/>
        </p:nvSpPr>
        <p:spPr>
          <a:xfrm>
            <a:off x="5945981" y="5604986"/>
            <a:ext cx="300038"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sp>
        <p:nvSpPr>
          <p:cNvPr id="3" name="TextBox 2">
            <a:extLst>
              <a:ext uri="{FF2B5EF4-FFF2-40B4-BE49-F238E27FC236}">
                <a16:creationId xmlns:a16="http://schemas.microsoft.com/office/drawing/2014/main" id="{16B8F5EF-945F-4BA1-ADD9-032A957FCBB1}"/>
              </a:ext>
            </a:extLst>
          </p:cNvPr>
          <p:cNvSpPr txBox="1"/>
          <p:nvPr/>
        </p:nvSpPr>
        <p:spPr>
          <a:xfrm>
            <a:off x="9734550" y="5604986"/>
            <a:ext cx="300038"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spTree>
    <p:extLst>
      <p:ext uri="{BB962C8B-B14F-4D97-AF65-F5344CB8AC3E}">
        <p14:creationId xmlns:p14="http://schemas.microsoft.com/office/powerpoint/2010/main" val="32508652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D2BF929-CFC7-4B13-9374-DB49C2DB1FCD}"/>
              </a:ext>
            </a:extLst>
          </p:cNvPr>
          <p:cNvPicPr>
            <a:picLocks noChangeAspect="1"/>
          </p:cNvPicPr>
          <p:nvPr/>
        </p:nvPicPr>
        <p:blipFill rotWithShape="1">
          <a:blip r:embed="rId2"/>
          <a:srcRect l="1352" t="751" r="930" b="1844"/>
          <a:stretch/>
        </p:blipFill>
        <p:spPr>
          <a:xfrm>
            <a:off x="1817964" y="627077"/>
            <a:ext cx="7139031" cy="5603846"/>
          </a:xfrm>
          <a:prstGeom prst="rect">
            <a:avLst/>
          </a:prstGeom>
        </p:spPr>
      </p:pic>
      <p:sp>
        <p:nvSpPr>
          <p:cNvPr id="6" name="TextBox 5">
            <a:extLst>
              <a:ext uri="{FF2B5EF4-FFF2-40B4-BE49-F238E27FC236}">
                <a16:creationId xmlns:a16="http://schemas.microsoft.com/office/drawing/2014/main" id="{098DC87B-5AD5-4CE0-AE45-A62E6A6E21CF}"/>
              </a:ext>
            </a:extLst>
          </p:cNvPr>
          <p:cNvSpPr txBox="1"/>
          <p:nvPr/>
        </p:nvSpPr>
        <p:spPr>
          <a:xfrm>
            <a:off x="2371725" y="627077"/>
            <a:ext cx="68580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10</a:t>
            </a:r>
          </a:p>
        </p:txBody>
      </p:sp>
      <p:sp>
        <p:nvSpPr>
          <p:cNvPr id="7" name="TextBox 6">
            <a:extLst>
              <a:ext uri="{FF2B5EF4-FFF2-40B4-BE49-F238E27FC236}">
                <a16:creationId xmlns:a16="http://schemas.microsoft.com/office/drawing/2014/main" id="{3F823451-C736-479D-9051-A43EB7371E34}"/>
              </a:ext>
            </a:extLst>
          </p:cNvPr>
          <p:cNvSpPr txBox="1"/>
          <p:nvPr/>
        </p:nvSpPr>
        <p:spPr>
          <a:xfrm>
            <a:off x="2371725" y="1733550"/>
            <a:ext cx="68580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20</a:t>
            </a:r>
          </a:p>
        </p:txBody>
      </p:sp>
      <p:sp>
        <p:nvSpPr>
          <p:cNvPr id="8" name="TextBox 7">
            <a:extLst>
              <a:ext uri="{FF2B5EF4-FFF2-40B4-BE49-F238E27FC236}">
                <a16:creationId xmlns:a16="http://schemas.microsoft.com/office/drawing/2014/main" id="{DD86BA22-0ACD-4A11-B6DB-97C3DB873E9E}"/>
              </a:ext>
            </a:extLst>
          </p:cNvPr>
          <p:cNvSpPr txBox="1"/>
          <p:nvPr/>
        </p:nvSpPr>
        <p:spPr>
          <a:xfrm>
            <a:off x="2371725" y="2840023"/>
            <a:ext cx="68580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12</a:t>
            </a:r>
          </a:p>
        </p:txBody>
      </p:sp>
      <p:sp>
        <p:nvSpPr>
          <p:cNvPr id="9" name="TextBox 8">
            <a:extLst>
              <a:ext uri="{FF2B5EF4-FFF2-40B4-BE49-F238E27FC236}">
                <a16:creationId xmlns:a16="http://schemas.microsoft.com/office/drawing/2014/main" id="{9CDED123-FA5B-4206-90D5-E8902F210BAA}"/>
              </a:ext>
            </a:extLst>
          </p:cNvPr>
          <p:cNvSpPr txBox="1"/>
          <p:nvPr/>
        </p:nvSpPr>
        <p:spPr>
          <a:xfrm>
            <a:off x="2371725" y="3852386"/>
            <a:ext cx="68580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11</a:t>
            </a:r>
          </a:p>
        </p:txBody>
      </p:sp>
      <p:sp>
        <p:nvSpPr>
          <p:cNvPr id="10" name="TextBox 9">
            <a:extLst>
              <a:ext uri="{FF2B5EF4-FFF2-40B4-BE49-F238E27FC236}">
                <a16:creationId xmlns:a16="http://schemas.microsoft.com/office/drawing/2014/main" id="{54BFA36C-7956-4A33-82EE-A51468149D77}"/>
              </a:ext>
            </a:extLst>
          </p:cNvPr>
          <p:cNvSpPr txBox="1"/>
          <p:nvPr/>
        </p:nvSpPr>
        <p:spPr>
          <a:xfrm>
            <a:off x="2286000" y="4940379"/>
            <a:ext cx="68580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7</a:t>
            </a:r>
          </a:p>
        </p:txBody>
      </p:sp>
    </p:spTree>
    <p:extLst>
      <p:ext uri="{BB962C8B-B14F-4D97-AF65-F5344CB8AC3E}">
        <p14:creationId xmlns:p14="http://schemas.microsoft.com/office/powerpoint/2010/main" val="28012256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4162971-113F-4385-9800-0A870716226E}"/>
              </a:ext>
            </a:extLst>
          </p:cNvPr>
          <p:cNvPicPr>
            <a:picLocks noChangeAspect="1"/>
          </p:cNvPicPr>
          <p:nvPr/>
        </p:nvPicPr>
        <p:blipFill rotWithShape="1">
          <a:blip r:embed="rId2"/>
          <a:srcRect l="3025" t="2897" r="5516" b="3261"/>
          <a:stretch/>
        </p:blipFill>
        <p:spPr>
          <a:xfrm>
            <a:off x="7693621" y="2281381"/>
            <a:ext cx="2447926" cy="2466975"/>
          </a:xfrm>
          <a:prstGeom prst="rect">
            <a:avLst/>
          </a:prstGeom>
        </p:spPr>
      </p:pic>
      <p:sp>
        <p:nvSpPr>
          <p:cNvPr id="5" name="TextBox 4">
            <a:extLst>
              <a:ext uri="{FF2B5EF4-FFF2-40B4-BE49-F238E27FC236}">
                <a16:creationId xmlns:a16="http://schemas.microsoft.com/office/drawing/2014/main" id="{C4891F39-D0EA-4788-A173-8802B8C8A396}"/>
              </a:ext>
            </a:extLst>
          </p:cNvPr>
          <p:cNvSpPr txBox="1"/>
          <p:nvPr/>
        </p:nvSpPr>
        <p:spPr>
          <a:xfrm>
            <a:off x="1800225" y="504825"/>
            <a:ext cx="633507" cy="369332"/>
          </a:xfrm>
          <a:prstGeom prst="rect">
            <a:avLst/>
          </a:prstGeom>
          <a:noFill/>
        </p:spPr>
        <p:txBody>
          <a:bodyPr wrap="none" rtlCol="0">
            <a:spAutoFit/>
          </a:bodyPr>
          <a:lstStyle/>
          <a:p>
            <a:r>
              <a:rPr lang="en-US" dirty="0"/>
              <a:t>Ohio</a:t>
            </a:r>
          </a:p>
        </p:txBody>
      </p:sp>
      <p:pic>
        <p:nvPicPr>
          <p:cNvPr id="7" name="Graphic 6" descr="Star">
            <a:extLst>
              <a:ext uri="{FF2B5EF4-FFF2-40B4-BE49-F238E27FC236}">
                <a16:creationId xmlns:a16="http://schemas.microsoft.com/office/drawing/2014/main" id="{03956E91-6A41-4201-80E7-4D8AE53EFC0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0" y="114166"/>
            <a:ext cx="703889" cy="703889"/>
          </a:xfrm>
          <a:prstGeom prst="rect">
            <a:avLst/>
          </a:prstGeom>
        </p:spPr>
      </p:pic>
      <p:pic>
        <p:nvPicPr>
          <p:cNvPr id="3" name="Picture 2">
            <a:extLst>
              <a:ext uri="{FF2B5EF4-FFF2-40B4-BE49-F238E27FC236}">
                <a16:creationId xmlns:a16="http://schemas.microsoft.com/office/drawing/2014/main" id="{58349741-5148-4E69-9FB0-71F192ED3F08}"/>
              </a:ext>
            </a:extLst>
          </p:cNvPr>
          <p:cNvPicPr>
            <a:picLocks noChangeAspect="1"/>
          </p:cNvPicPr>
          <p:nvPr/>
        </p:nvPicPr>
        <p:blipFill>
          <a:blip r:embed="rId5"/>
          <a:stretch>
            <a:fillRect/>
          </a:stretch>
        </p:blipFill>
        <p:spPr>
          <a:xfrm>
            <a:off x="3761326" y="1247076"/>
            <a:ext cx="3835342" cy="3689599"/>
          </a:xfrm>
          <a:prstGeom prst="rect">
            <a:avLst/>
          </a:prstGeom>
        </p:spPr>
      </p:pic>
      <p:cxnSp>
        <p:nvCxnSpPr>
          <p:cNvPr id="8" name="Straight Arrow Connector 7">
            <a:extLst>
              <a:ext uri="{FF2B5EF4-FFF2-40B4-BE49-F238E27FC236}">
                <a16:creationId xmlns:a16="http://schemas.microsoft.com/office/drawing/2014/main" id="{DA71089A-C12B-4779-B74E-F017A1F7562D}"/>
              </a:ext>
            </a:extLst>
          </p:cNvPr>
          <p:cNvCxnSpPr/>
          <p:nvPr/>
        </p:nvCxnSpPr>
        <p:spPr>
          <a:xfrm flipV="1">
            <a:off x="4777967" y="4080194"/>
            <a:ext cx="0" cy="310393"/>
          </a:xfrm>
          <a:prstGeom prst="straightConnector1">
            <a:avLst/>
          </a:prstGeom>
          <a:ln>
            <a:solidFill>
              <a:srgbClr val="1D2BFB"/>
            </a:solidFill>
            <a:tailEnd type="triangle"/>
          </a:ln>
        </p:spPr>
        <p:style>
          <a:lnRef idx="3">
            <a:schemeClr val="accent5"/>
          </a:lnRef>
          <a:fillRef idx="0">
            <a:schemeClr val="accent5"/>
          </a:fillRef>
          <a:effectRef idx="2">
            <a:schemeClr val="accent5"/>
          </a:effectRef>
          <a:fontRef idx="minor">
            <a:schemeClr val="tx1"/>
          </a:fontRef>
        </p:style>
      </p:cxnSp>
      <p:cxnSp>
        <p:nvCxnSpPr>
          <p:cNvPr id="9" name="Straight Arrow Connector 8">
            <a:extLst>
              <a:ext uri="{FF2B5EF4-FFF2-40B4-BE49-F238E27FC236}">
                <a16:creationId xmlns:a16="http://schemas.microsoft.com/office/drawing/2014/main" id="{D16EB82D-1D49-4DDA-A94A-7C0AB29C15D0}"/>
              </a:ext>
            </a:extLst>
          </p:cNvPr>
          <p:cNvCxnSpPr>
            <a:cxnSpLocks/>
          </p:cNvCxnSpPr>
          <p:nvPr/>
        </p:nvCxnSpPr>
        <p:spPr>
          <a:xfrm rot="5400000" flipV="1">
            <a:off x="5039425" y="4316485"/>
            <a:ext cx="0" cy="310393"/>
          </a:xfrm>
          <a:prstGeom prst="straightConnector1">
            <a:avLst/>
          </a:prstGeom>
          <a:ln>
            <a:solidFill>
              <a:srgbClr val="1D2BFB"/>
            </a:solidFill>
            <a:tailEnd type="triangle"/>
          </a:ln>
        </p:spPr>
        <p:style>
          <a:lnRef idx="3">
            <a:schemeClr val="accent5"/>
          </a:lnRef>
          <a:fillRef idx="0">
            <a:schemeClr val="accent5"/>
          </a:fillRef>
          <a:effectRef idx="2">
            <a:schemeClr val="accent5"/>
          </a:effectRef>
          <a:fontRef idx="minor">
            <a:schemeClr val="tx1"/>
          </a:fontRef>
        </p:style>
      </p:cxnSp>
      <p:sp>
        <p:nvSpPr>
          <p:cNvPr id="10" name="TextBox 9">
            <a:extLst>
              <a:ext uri="{FF2B5EF4-FFF2-40B4-BE49-F238E27FC236}">
                <a16:creationId xmlns:a16="http://schemas.microsoft.com/office/drawing/2014/main" id="{3049AABB-181C-4595-AE49-672C89062275}"/>
              </a:ext>
            </a:extLst>
          </p:cNvPr>
          <p:cNvSpPr txBox="1"/>
          <p:nvPr/>
        </p:nvSpPr>
        <p:spPr>
          <a:xfrm>
            <a:off x="4406056" y="4092855"/>
            <a:ext cx="494947" cy="307777"/>
          </a:xfrm>
          <a:prstGeom prst="rect">
            <a:avLst/>
          </a:prstGeom>
          <a:noFill/>
        </p:spPr>
        <p:txBody>
          <a:bodyPr wrap="square" rtlCol="0">
            <a:spAutoFit/>
          </a:bodyPr>
          <a:lstStyle/>
          <a:p>
            <a:r>
              <a:rPr lang="en-US" sz="1400" b="1" dirty="0" err="1">
                <a:solidFill>
                  <a:srgbClr val="1D2BFB"/>
                </a:solidFill>
                <a:latin typeface="Cambria" panose="02040503050406030204" pitchFamily="18" charset="0"/>
                <a:ea typeface="Cambria" panose="02040503050406030204" pitchFamily="18" charset="0"/>
              </a:rPr>
              <a:t>5D</a:t>
            </a:r>
            <a:endParaRPr lang="en-US" sz="1400" b="1" dirty="0">
              <a:solidFill>
                <a:srgbClr val="1D2BFB"/>
              </a:solidFill>
              <a:latin typeface="Cambria" panose="02040503050406030204" pitchFamily="18" charset="0"/>
              <a:ea typeface="Cambria" panose="02040503050406030204" pitchFamily="18" charset="0"/>
            </a:endParaRPr>
          </a:p>
        </p:txBody>
      </p:sp>
      <p:sp>
        <p:nvSpPr>
          <p:cNvPr id="12" name="TextBox 11">
            <a:extLst>
              <a:ext uri="{FF2B5EF4-FFF2-40B4-BE49-F238E27FC236}">
                <a16:creationId xmlns:a16="http://schemas.microsoft.com/office/drawing/2014/main" id="{3FE7E44B-CF3C-4511-B0C8-75B2224D66C7}"/>
              </a:ext>
            </a:extLst>
          </p:cNvPr>
          <p:cNvSpPr txBox="1"/>
          <p:nvPr/>
        </p:nvSpPr>
        <p:spPr>
          <a:xfrm>
            <a:off x="4811523" y="4190457"/>
            <a:ext cx="545284" cy="307777"/>
          </a:xfrm>
          <a:prstGeom prst="rect">
            <a:avLst/>
          </a:prstGeom>
          <a:noFill/>
        </p:spPr>
        <p:txBody>
          <a:bodyPr wrap="square" rtlCol="0">
            <a:spAutoFit/>
          </a:bodyPr>
          <a:lstStyle/>
          <a:p>
            <a:r>
              <a:rPr lang="en-US" sz="1400" b="1" dirty="0" err="1">
                <a:solidFill>
                  <a:srgbClr val="1D2BFB"/>
                </a:solidFill>
                <a:latin typeface="Cambria" panose="02040503050406030204" pitchFamily="18" charset="0"/>
                <a:ea typeface="Cambria" panose="02040503050406030204" pitchFamily="18" charset="0"/>
              </a:rPr>
              <a:t>5D</a:t>
            </a:r>
            <a:endParaRPr lang="en-US" sz="1400" b="1" dirty="0">
              <a:solidFill>
                <a:srgbClr val="1D2BFB"/>
              </a:solidFill>
              <a:latin typeface="Cambria" panose="02040503050406030204" pitchFamily="18" charset="0"/>
              <a:ea typeface="Cambria" panose="02040503050406030204" pitchFamily="18" charset="0"/>
            </a:endParaRPr>
          </a:p>
        </p:txBody>
      </p:sp>
      <p:sp>
        <p:nvSpPr>
          <p:cNvPr id="15" name="TextBox 14">
            <a:extLst>
              <a:ext uri="{FF2B5EF4-FFF2-40B4-BE49-F238E27FC236}">
                <a16:creationId xmlns:a16="http://schemas.microsoft.com/office/drawing/2014/main" id="{972A0571-77B9-4374-9799-10DFA5D31D43}"/>
              </a:ext>
            </a:extLst>
          </p:cNvPr>
          <p:cNvSpPr txBox="1"/>
          <p:nvPr/>
        </p:nvSpPr>
        <p:spPr>
          <a:xfrm>
            <a:off x="3664373" y="4298179"/>
            <a:ext cx="342900" cy="400110"/>
          </a:xfrm>
          <a:prstGeom prst="rect">
            <a:avLst/>
          </a:prstGeom>
          <a:noFill/>
        </p:spPr>
        <p:txBody>
          <a:bodyPr wrap="square" rtlCol="0">
            <a:spAutoFit/>
          </a:bodyPr>
          <a:lstStyle/>
          <a:p>
            <a:pPr algn="ctr"/>
            <a:r>
              <a:rPr lang="en-US" sz="2000" b="1" dirty="0">
                <a:latin typeface="Cambria" panose="02040503050406030204" pitchFamily="18" charset="0"/>
                <a:ea typeface="Cambria" panose="02040503050406030204" pitchFamily="18" charset="0"/>
              </a:rPr>
              <a:t>a</a:t>
            </a:r>
          </a:p>
        </p:txBody>
      </p:sp>
      <p:sp>
        <p:nvSpPr>
          <p:cNvPr id="17" name="TextBox 16">
            <a:extLst>
              <a:ext uri="{FF2B5EF4-FFF2-40B4-BE49-F238E27FC236}">
                <a16:creationId xmlns:a16="http://schemas.microsoft.com/office/drawing/2014/main" id="{BE769A64-7E24-4278-9A51-40CF91F1802E}"/>
              </a:ext>
            </a:extLst>
          </p:cNvPr>
          <p:cNvSpPr txBox="1"/>
          <p:nvPr/>
        </p:nvSpPr>
        <p:spPr>
          <a:xfrm>
            <a:off x="7694147" y="4368242"/>
            <a:ext cx="34290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spTree>
    <p:extLst>
      <p:ext uri="{BB962C8B-B14F-4D97-AF65-F5344CB8AC3E}">
        <p14:creationId xmlns:p14="http://schemas.microsoft.com/office/powerpoint/2010/main" val="31160887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35AE6877-5338-4AF7-9362-18F70A5A92F0}"/>
              </a:ext>
            </a:extLst>
          </p:cNvPr>
          <p:cNvSpPr/>
          <p:nvPr/>
        </p:nvSpPr>
        <p:spPr>
          <a:xfrm>
            <a:off x="8418789" y="471268"/>
            <a:ext cx="1273171" cy="109029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08E8A2-DFF9-482B-B869-754CBA9E47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V="1">
            <a:off x="8541349" y="985926"/>
            <a:ext cx="72888" cy="72888"/>
          </a:xfrm>
          <a:prstGeom prst="rect">
            <a:avLst/>
          </a:prstGeom>
        </p:spPr>
      </p:pic>
      <p:pic>
        <p:nvPicPr>
          <p:cNvPr id="12" name="Picture 11">
            <a:extLst>
              <a:ext uri="{FF2B5EF4-FFF2-40B4-BE49-F238E27FC236}">
                <a16:creationId xmlns:a16="http://schemas.microsoft.com/office/drawing/2014/main" id="{41AFE06F-B8F8-4E3F-9CD5-B66A4F3091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V="1">
            <a:off x="8541349" y="782602"/>
            <a:ext cx="72888" cy="72888"/>
          </a:xfrm>
          <a:prstGeom prst="rect">
            <a:avLst/>
          </a:prstGeom>
        </p:spPr>
      </p:pic>
      <p:pic>
        <p:nvPicPr>
          <p:cNvPr id="14" name="Picture 13">
            <a:extLst>
              <a:ext uri="{FF2B5EF4-FFF2-40B4-BE49-F238E27FC236}">
                <a16:creationId xmlns:a16="http://schemas.microsoft.com/office/drawing/2014/main" id="{9781FD5C-EFE6-4B6C-8287-6200E690E1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V="1">
            <a:off x="8541349" y="1189250"/>
            <a:ext cx="72888" cy="72888"/>
          </a:xfrm>
          <a:prstGeom prst="rect">
            <a:avLst/>
          </a:prstGeom>
        </p:spPr>
      </p:pic>
      <p:pic>
        <p:nvPicPr>
          <p:cNvPr id="16" name="Picture 15">
            <a:extLst>
              <a:ext uri="{FF2B5EF4-FFF2-40B4-BE49-F238E27FC236}">
                <a16:creationId xmlns:a16="http://schemas.microsoft.com/office/drawing/2014/main" id="{D3A612D5-200C-430E-891B-2633C5DE5D9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V="1">
            <a:off x="8540092" y="1392574"/>
            <a:ext cx="72888" cy="72888"/>
          </a:xfrm>
          <a:prstGeom prst="rect">
            <a:avLst/>
          </a:prstGeom>
        </p:spPr>
      </p:pic>
      <p:pic>
        <p:nvPicPr>
          <p:cNvPr id="19" name="Picture 18">
            <a:extLst>
              <a:ext uri="{FF2B5EF4-FFF2-40B4-BE49-F238E27FC236}">
                <a16:creationId xmlns:a16="http://schemas.microsoft.com/office/drawing/2014/main" id="{BEA005C7-4A6D-4E69-8885-6A18A0DE3F7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V="1">
            <a:off x="8541352" y="579278"/>
            <a:ext cx="72888" cy="72888"/>
          </a:xfrm>
          <a:prstGeom prst="rect">
            <a:avLst/>
          </a:prstGeom>
        </p:spPr>
      </p:pic>
      <p:sp>
        <p:nvSpPr>
          <p:cNvPr id="20" name="TextBox 19">
            <a:extLst>
              <a:ext uri="{FF2B5EF4-FFF2-40B4-BE49-F238E27FC236}">
                <a16:creationId xmlns:a16="http://schemas.microsoft.com/office/drawing/2014/main" id="{EB52FC0F-E18F-4BA7-A575-E68198F5D56A}"/>
              </a:ext>
            </a:extLst>
          </p:cNvPr>
          <p:cNvSpPr txBox="1"/>
          <p:nvPr/>
        </p:nvSpPr>
        <p:spPr>
          <a:xfrm>
            <a:off x="8612980" y="477222"/>
            <a:ext cx="553674" cy="276999"/>
          </a:xfrm>
          <a:prstGeom prst="rect">
            <a:avLst/>
          </a:prstGeom>
          <a:noFill/>
        </p:spPr>
        <p:txBody>
          <a:bodyPr wrap="square" rtlCol="0">
            <a:spAutoFit/>
          </a:bodyPr>
          <a:lstStyle/>
          <a:p>
            <a:r>
              <a:rPr lang="en-US" sz="1200" b="1" dirty="0">
                <a:latin typeface="Cambria" panose="02040503050406030204" pitchFamily="18" charset="0"/>
                <a:ea typeface="Cambria" panose="02040503050406030204" pitchFamily="18" charset="0"/>
              </a:rPr>
              <a:t>West</a:t>
            </a:r>
          </a:p>
        </p:txBody>
      </p:sp>
      <p:sp>
        <p:nvSpPr>
          <p:cNvPr id="21" name="TextBox 20">
            <a:extLst>
              <a:ext uri="{FF2B5EF4-FFF2-40B4-BE49-F238E27FC236}">
                <a16:creationId xmlns:a16="http://schemas.microsoft.com/office/drawing/2014/main" id="{3DD73C80-065C-4CF5-B5EA-1C4336F199E4}"/>
              </a:ext>
            </a:extLst>
          </p:cNvPr>
          <p:cNvSpPr txBox="1"/>
          <p:nvPr/>
        </p:nvSpPr>
        <p:spPr>
          <a:xfrm>
            <a:off x="8612980" y="680546"/>
            <a:ext cx="771255" cy="276999"/>
          </a:xfrm>
          <a:prstGeom prst="rect">
            <a:avLst/>
          </a:prstGeom>
          <a:noFill/>
        </p:spPr>
        <p:txBody>
          <a:bodyPr wrap="square" rtlCol="0">
            <a:spAutoFit/>
          </a:bodyPr>
          <a:lstStyle/>
          <a:p>
            <a:r>
              <a:rPr lang="en-US" sz="1200" b="1" dirty="0">
                <a:latin typeface="Cambria" panose="02040503050406030204" pitchFamily="18" charset="0"/>
                <a:ea typeface="Cambria" panose="02040503050406030204" pitchFamily="18" charset="0"/>
              </a:rPr>
              <a:t>Interior</a:t>
            </a:r>
          </a:p>
        </p:txBody>
      </p:sp>
      <p:sp>
        <p:nvSpPr>
          <p:cNvPr id="22" name="TextBox 21">
            <a:extLst>
              <a:ext uri="{FF2B5EF4-FFF2-40B4-BE49-F238E27FC236}">
                <a16:creationId xmlns:a16="http://schemas.microsoft.com/office/drawing/2014/main" id="{47D03104-4CE8-499F-8F6E-5CAA1F02C064}"/>
              </a:ext>
            </a:extLst>
          </p:cNvPr>
          <p:cNvSpPr txBox="1"/>
          <p:nvPr/>
        </p:nvSpPr>
        <p:spPr>
          <a:xfrm>
            <a:off x="8612423" y="877917"/>
            <a:ext cx="1108462" cy="276999"/>
          </a:xfrm>
          <a:prstGeom prst="rect">
            <a:avLst/>
          </a:prstGeom>
          <a:noFill/>
        </p:spPr>
        <p:txBody>
          <a:bodyPr wrap="square" rtlCol="0">
            <a:spAutoFit/>
          </a:bodyPr>
          <a:lstStyle/>
          <a:p>
            <a:r>
              <a:rPr lang="en-US" sz="1200" b="1" dirty="0">
                <a:latin typeface="Cambria" panose="02040503050406030204" pitchFamily="18" charset="0"/>
                <a:ea typeface="Cambria" panose="02040503050406030204" pitchFamily="18" charset="0"/>
              </a:rPr>
              <a:t>Great Lakes</a:t>
            </a:r>
          </a:p>
        </p:txBody>
      </p:sp>
      <p:sp>
        <p:nvSpPr>
          <p:cNvPr id="23" name="TextBox 22">
            <a:extLst>
              <a:ext uri="{FF2B5EF4-FFF2-40B4-BE49-F238E27FC236}">
                <a16:creationId xmlns:a16="http://schemas.microsoft.com/office/drawing/2014/main" id="{96A94C32-59C3-422F-AA25-2CDD390F16E1}"/>
              </a:ext>
            </a:extLst>
          </p:cNvPr>
          <p:cNvSpPr txBox="1"/>
          <p:nvPr/>
        </p:nvSpPr>
        <p:spPr>
          <a:xfrm>
            <a:off x="8612423" y="1081241"/>
            <a:ext cx="1108462" cy="276999"/>
          </a:xfrm>
          <a:prstGeom prst="rect">
            <a:avLst/>
          </a:prstGeom>
          <a:noFill/>
        </p:spPr>
        <p:txBody>
          <a:bodyPr wrap="square" rtlCol="0">
            <a:spAutoFit/>
          </a:bodyPr>
          <a:lstStyle/>
          <a:p>
            <a:r>
              <a:rPr lang="en-US" sz="1200" b="1" dirty="0">
                <a:latin typeface="Cambria" panose="02040503050406030204" pitchFamily="18" charset="0"/>
                <a:ea typeface="Cambria" panose="02040503050406030204" pitchFamily="18" charset="0"/>
              </a:rPr>
              <a:t>North East</a:t>
            </a:r>
          </a:p>
        </p:txBody>
      </p:sp>
      <p:sp>
        <p:nvSpPr>
          <p:cNvPr id="24" name="TextBox 23">
            <a:extLst>
              <a:ext uri="{FF2B5EF4-FFF2-40B4-BE49-F238E27FC236}">
                <a16:creationId xmlns:a16="http://schemas.microsoft.com/office/drawing/2014/main" id="{0BD6A22D-0F21-4F9B-8911-0817CF894E15}"/>
              </a:ext>
            </a:extLst>
          </p:cNvPr>
          <p:cNvSpPr txBox="1"/>
          <p:nvPr/>
        </p:nvSpPr>
        <p:spPr>
          <a:xfrm>
            <a:off x="8612423" y="1290518"/>
            <a:ext cx="1108462" cy="276999"/>
          </a:xfrm>
          <a:prstGeom prst="rect">
            <a:avLst/>
          </a:prstGeom>
          <a:noFill/>
        </p:spPr>
        <p:txBody>
          <a:bodyPr wrap="square" rtlCol="0">
            <a:spAutoFit/>
          </a:bodyPr>
          <a:lstStyle/>
          <a:p>
            <a:r>
              <a:rPr lang="en-US" sz="1200" b="1" dirty="0">
                <a:latin typeface="Cambria" panose="02040503050406030204" pitchFamily="18" charset="0"/>
                <a:ea typeface="Cambria" panose="02040503050406030204" pitchFamily="18" charset="0"/>
              </a:rPr>
              <a:t>South East</a:t>
            </a:r>
          </a:p>
        </p:txBody>
      </p:sp>
      <p:pic>
        <p:nvPicPr>
          <p:cNvPr id="28" name="Picture 27">
            <a:extLst>
              <a:ext uri="{FF2B5EF4-FFF2-40B4-BE49-F238E27FC236}">
                <a16:creationId xmlns:a16="http://schemas.microsoft.com/office/drawing/2014/main" id="{1256116F-0D1B-4BFC-8D91-E3BE0D165141}"/>
              </a:ext>
            </a:extLst>
          </p:cNvPr>
          <p:cNvPicPr>
            <a:picLocks noChangeAspect="1"/>
          </p:cNvPicPr>
          <p:nvPr/>
        </p:nvPicPr>
        <p:blipFill rotWithShape="1">
          <a:blip r:embed="rId7"/>
          <a:srcRect t="11400"/>
          <a:stretch/>
        </p:blipFill>
        <p:spPr>
          <a:xfrm>
            <a:off x="5148785" y="3517106"/>
            <a:ext cx="3429000" cy="3038078"/>
          </a:xfrm>
          <a:prstGeom prst="rect">
            <a:avLst/>
          </a:prstGeom>
        </p:spPr>
      </p:pic>
      <p:pic>
        <p:nvPicPr>
          <p:cNvPr id="29" name="Picture 28">
            <a:extLst>
              <a:ext uri="{FF2B5EF4-FFF2-40B4-BE49-F238E27FC236}">
                <a16:creationId xmlns:a16="http://schemas.microsoft.com/office/drawing/2014/main" id="{39C04B00-BBB7-46E1-B750-EE8F974DAD1D}"/>
              </a:ext>
            </a:extLst>
          </p:cNvPr>
          <p:cNvPicPr>
            <a:picLocks noChangeAspect="1"/>
          </p:cNvPicPr>
          <p:nvPr/>
        </p:nvPicPr>
        <p:blipFill rotWithShape="1">
          <a:blip r:embed="rId8"/>
          <a:srcRect t="11401"/>
          <a:stretch/>
        </p:blipFill>
        <p:spPr>
          <a:xfrm>
            <a:off x="1732527" y="3517106"/>
            <a:ext cx="3429000" cy="3038078"/>
          </a:xfrm>
          <a:prstGeom prst="rect">
            <a:avLst/>
          </a:prstGeom>
        </p:spPr>
      </p:pic>
      <p:pic>
        <p:nvPicPr>
          <p:cNvPr id="30" name="Picture 29">
            <a:extLst>
              <a:ext uri="{FF2B5EF4-FFF2-40B4-BE49-F238E27FC236}">
                <a16:creationId xmlns:a16="http://schemas.microsoft.com/office/drawing/2014/main" id="{267F128A-BBA4-40C7-9886-76D59DB8DC58}"/>
              </a:ext>
            </a:extLst>
          </p:cNvPr>
          <p:cNvPicPr>
            <a:picLocks noChangeAspect="1"/>
          </p:cNvPicPr>
          <p:nvPr/>
        </p:nvPicPr>
        <p:blipFill rotWithShape="1">
          <a:blip r:embed="rId9"/>
          <a:srcRect t="11401"/>
          <a:stretch/>
        </p:blipFill>
        <p:spPr>
          <a:xfrm>
            <a:off x="8418789" y="3581882"/>
            <a:ext cx="3429000" cy="3038079"/>
          </a:xfrm>
          <a:prstGeom prst="rect">
            <a:avLst/>
          </a:prstGeom>
        </p:spPr>
      </p:pic>
      <p:cxnSp>
        <p:nvCxnSpPr>
          <p:cNvPr id="32" name="Straight Connector 31">
            <a:extLst>
              <a:ext uri="{FF2B5EF4-FFF2-40B4-BE49-F238E27FC236}">
                <a16:creationId xmlns:a16="http://schemas.microsoft.com/office/drawing/2014/main" id="{60706E84-AE88-4F31-9E37-F5772E0D9BDB}"/>
              </a:ext>
            </a:extLst>
          </p:cNvPr>
          <p:cNvCxnSpPr>
            <a:cxnSpLocks/>
          </p:cNvCxnSpPr>
          <p:nvPr/>
        </p:nvCxnSpPr>
        <p:spPr>
          <a:xfrm>
            <a:off x="10133289" y="3733101"/>
            <a:ext cx="0" cy="2474752"/>
          </a:xfrm>
          <a:prstGeom prst="line">
            <a:avLst/>
          </a:prstGeom>
          <a:ln w="12700">
            <a:solidFill>
              <a:srgbClr val="1D2BFB"/>
            </a:solidFill>
            <a:prstDash val="dash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6C3ACDF0-ABF2-414E-B181-63D7CCE2D527}"/>
              </a:ext>
            </a:extLst>
          </p:cNvPr>
          <p:cNvCxnSpPr>
            <a:cxnSpLocks/>
          </p:cNvCxnSpPr>
          <p:nvPr/>
        </p:nvCxnSpPr>
        <p:spPr>
          <a:xfrm>
            <a:off x="11384647" y="3724712"/>
            <a:ext cx="0" cy="2474752"/>
          </a:xfrm>
          <a:prstGeom prst="line">
            <a:avLst/>
          </a:prstGeom>
          <a:ln w="12700">
            <a:solidFill>
              <a:srgbClr val="1D2BFB"/>
            </a:solidFill>
            <a:prstDash val="dashDot"/>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D73A8E99-DA2E-4AB1-AD8D-2023B6EEE5B4}"/>
              </a:ext>
            </a:extLst>
          </p:cNvPr>
          <p:cNvSpPr txBox="1"/>
          <p:nvPr/>
        </p:nvSpPr>
        <p:spPr>
          <a:xfrm>
            <a:off x="9906963" y="5827572"/>
            <a:ext cx="419447" cy="338554"/>
          </a:xfrm>
          <a:prstGeom prst="rect">
            <a:avLst/>
          </a:prstGeom>
          <a:noFill/>
        </p:spPr>
        <p:txBody>
          <a:bodyPr wrap="square" rtlCol="0">
            <a:spAutoFit/>
          </a:bodyPr>
          <a:lstStyle/>
          <a:p>
            <a:r>
              <a:rPr lang="en-US" sz="1600" b="1" dirty="0">
                <a:solidFill>
                  <a:srgbClr val="1D2BFB"/>
                </a:solidFill>
              </a:rPr>
              <a:t>II</a:t>
            </a:r>
          </a:p>
        </p:txBody>
      </p:sp>
      <p:sp>
        <p:nvSpPr>
          <p:cNvPr id="38" name="TextBox 37">
            <a:extLst>
              <a:ext uri="{FF2B5EF4-FFF2-40B4-BE49-F238E27FC236}">
                <a16:creationId xmlns:a16="http://schemas.microsoft.com/office/drawing/2014/main" id="{1309741B-1CBA-46E3-8CA7-B5D0F4585AB9}"/>
              </a:ext>
            </a:extLst>
          </p:cNvPr>
          <p:cNvSpPr txBox="1"/>
          <p:nvPr/>
        </p:nvSpPr>
        <p:spPr>
          <a:xfrm>
            <a:off x="10880699" y="5805184"/>
            <a:ext cx="689766" cy="338554"/>
          </a:xfrm>
          <a:prstGeom prst="rect">
            <a:avLst/>
          </a:prstGeom>
          <a:noFill/>
        </p:spPr>
        <p:txBody>
          <a:bodyPr wrap="square" rtlCol="0">
            <a:spAutoFit/>
          </a:bodyPr>
          <a:lstStyle/>
          <a:p>
            <a:r>
              <a:rPr lang="en-US" sz="1600" b="1" dirty="0" err="1"/>
              <a:t>III</a:t>
            </a:r>
            <a:r>
              <a:rPr lang="en-US" sz="1600" b="1" dirty="0" err="1">
                <a:solidFill>
                  <a:srgbClr val="1D2BFB"/>
                </a:solidFill>
              </a:rPr>
              <a:t>,III</a:t>
            </a:r>
            <a:endParaRPr lang="en-US" sz="1600" b="1" dirty="0">
              <a:solidFill>
                <a:srgbClr val="1D2BFB"/>
              </a:solidFill>
            </a:endParaRPr>
          </a:p>
        </p:txBody>
      </p:sp>
      <p:cxnSp>
        <p:nvCxnSpPr>
          <p:cNvPr id="39" name="Straight Connector 38">
            <a:extLst>
              <a:ext uri="{FF2B5EF4-FFF2-40B4-BE49-F238E27FC236}">
                <a16:creationId xmlns:a16="http://schemas.microsoft.com/office/drawing/2014/main" id="{3B294AF2-3D20-4DFF-A6A5-C128B24831AF}"/>
              </a:ext>
            </a:extLst>
          </p:cNvPr>
          <p:cNvCxnSpPr>
            <a:cxnSpLocks/>
          </p:cNvCxnSpPr>
          <p:nvPr/>
        </p:nvCxnSpPr>
        <p:spPr>
          <a:xfrm>
            <a:off x="3247325" y="3676475"/>
            <a:ext cx="0" cy="2464484"/>
          </a:xfrm>
          <a:prstGeom prst="line">
            <a:avLst/>
          </a:prstGeom>
          <a:ln w="12700">
            <a:solidFill>
              <a:srgbClr val="1D2BFB"/>
            </a:solidFill>
            <a:prstDash val="dash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D5F27F06-873A-48AD-BF3B-768CD856547C}"/>
              </a:ext>
            </a:extLst>
          </p:cNvPr>
          <p:cNvCxnSpPr>
            <a:cxnSpLocks/>
          </p:cNvCxnSpPr>
          <p:nvPr/>
        </p:nvCxnSpPr>
        <p:spPr>
          <a:xfrm>
            <a:off x="3030610" y="3676475"/>
            <a:ext cx="0" cy="2464484"/>
          </a:xfrm>
          <a:prstGeom prst="line">
            <a:avLst/>
          </a:prstGeom>
          <a:ln w="12700">
            <a:solidFill>
              <a:schemeClr val="tx1"/>
            </a:solidFill>
            <a:prstDash val="dashDot"/>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BD4635B9-8ED7-4929-9C45-E47E2CD48397}"/>
              </a:ext>
            </a:extLst>
          </p:cNvPr>
          <p:cNvSpPr txBox="1"/>
          <p:nvPr/>
        </p:nvSpPr>
        <p:spPr>
          <a:xfrm>
            <a:off x="3197779" y="5763238"/>
            <a:ext cx="606020" cy="307777"/>
          </a:xfrm>
          <a:prstGeom prst="rect">
            <a:avLst/>
          </a:prstGeom>
          <a:noFill/>
        </p:spPr>
        <p:txBody>
          <a:bodyPr wrap="square" rtlCol="0">
            <a:spAutoFit/>
          </a:bodyPr>
          <a:lstStyle/>
          <a:p>
            <a:r>
              <a:rPr lang="en-US" sz="1400" b="1" dirty="0" err="1">
                <a:solidFill>
                  <a:srgbClr val="1D2BFB"/>
                </a:solidFill>
                <a:latin typeface="Cambria" panose="02040503050406030204" pitchFamily="18" charset="0"/>
                <a:ea typeface="Cambria" panose="02040503050406030204" pitchFamily="18" charset="0"/>
              </a:rPr>
              <a:t>U</a:t>
            </a:r>
            <a:r>
              <a:rPr lang="en-US" sz="1400" b="1" baseline="-25000" dirty="0" err="1">
                <a:solidFill>
                  <a:srgbClr val="1D2BFB"/>
                </a:solidFill>
                <a:latin typeface="Cambria" panose="02040503050406030204" pitchFamily="18" charset="0"/>
                <a:ea typeface="Cambria" panose="02040503050406030204" pitchFamily="18" charset="0"/>
              </a:rPr>
              <a:t>r,ref</a:t>
            </a:r>
            <a:endParaRPr lang="en-US" sz="1400" b="1" baseline="-25000" dirty="0">
              <a:solidFill>
                <a:srgbClr val="1D2BFB"/>
              </a:solidFill>
              <a:latin typeface="Cambria" panose="02040503050406030204" pitchFamily="18" charset="0"/>
              <a:ea typeface="Cambria" panose="02040503050406030204" pitchFamily="18" charset="0"/>
            </a:endParaRPr>
          </a:p>
        </p:txBody>
      </p:sp>
      <p:sp>
        <p:nvSpPr>
          <p:cNvPr id="45" name="TextBox 44">
            <a:extLst>
              <a:ext uri="{FF2B5EF4-FFF2-40B4-BE49-F238E27FC236}">
                <a16:creationId xmlns:a16="http://schemas.microsoft.com/office/drawing/2014/main" id="{E578B810-70E7-43F6-9E72-415C115D6802}"/>
              </a:ext>
            </a:extLst>
          </p:cNvPr>
          <p:cNvSpPr txBox="1"/>
          <p:nvPr/>
        </p:nvSpPr>
        <p:spPr>
          <a:xfrm>
            <a:off x="2460333" y="5731082"/>
            <a:ext cx="720976" cy="307777"/>
          </a:xfrm>
          <a:prstGeom prst="rect">
            <a:avLst/>
          </a:prstGeom>
          <a:noFill/>
        </p:spPr>
        <p:txBody>
          <a:bodyPr wrap="square" rtlCol="0">
            <a:spAutoFit/>
          </a:bodyPr>
          <a:lstStyle/>
          <a:p>
            <a:r>
              <a:rPr lang="en-US" sz="1400" b="1" dirty="0" err="1">
                <a:latin typeface="Cambria" panose="02040503050406030204" pitchFamily="18" charset="0"/>
                <a:ea typeface="Cambria" panose="02040503050406030204" pitchFamily="18" charset="0"/>
              </a:rPr>
              <a:t>U</a:t>
            </a:r>
            <a:r>
              <a:rPr lang="en-US" sz="1400" b="1" baseline="-25000" dirty="0" err="1">
                <a:latin typeface="Cambria" panose="02040503050406030204" pitchFamily="18" charset="0"/>
                <a:ea typeface="Cambria" panose="02040503050406030204" pitchFamily="18" charset="0"/>
              </a:rPr>
              <a:t>r,farm</a:t>
            </a:r>
            <a:endParaRPr lang="en-US" sz="1400" b="1" baseline="-25000" dirty="0">
              <a:latin typeface="Cambria" panose="02040503050406030204" pitchFamily="18" charset="0"/>
              <a:ea typeface="Cambria" panose="02040503050406030204" pitchFamily="18" charset="0"/>
            </a:endParaRPr>
          </a:p>
        </p:txBody>
      </p:sp>
      <p:cxnSp>
        <p:nvCxnSpPr>
          <p:cNvPr id="46" name="Straight Connector 45">
            <a:extLst>
              <a:ext uri="{FF2B5EF4-FFF2-40B4-BE49-F238E27FC236}">
                <a16:creationId xmlns:a16="http://schemas.microsoft.com/office/drawing/2014/main" id="{695050E9-BC90-4B84-A194-77624D9DDFE4}"/>
              </a:ext>
            </a:extLst>
          </p:cNvPr>
          <p:cNvCxnSpPr>
            <a:cxnSpLocks/>
          </p:cNvCxnSpPr>
          <p:nvPr/>
        </p:nvCxnSpPr>
        <p:spPr>
          <a:xfrm>
            <a:off x="9924962" y="5151024"/>
            <a:ext cx="0" cy="1048440"/>
          </a:xfrm>
          <a:prstGeom prst="line">
            <a:avLst/>
          </a:prstGeom>
          <a:ln w="12700">
            <a:solidFill>
              <a:schemeClr val="tx1"/>
            </a:solidFill>
            <a:prstDash val="dashDot"/>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9DB0D852-D041-4876-87BE-FADFEDFBA8AE}"/>
              </a:ext>
            </a:extLst>
          </p:cNvPr>
          <p:cNvSpPr txBox="1"/>
          <p:nvPr/>
        </p:nvSpPr>
        <p:spPr>
          <a:xfrm>
            <a:off x="9691960" y="5827572"/>
            <a:ext cx="419447" cy="338554"/>
          </a:xfrm>
          <a:prstGeom prst="rect">
            <a:avLst/>
          </a:prstGeom>
          <a:noFill/>
        </p:spPr>
        <p:txBody>
          <a:bodyPr wrap="square" rtlCol="0">
            <a:spAutoFit/>
          </a:bodyPr>
          <a:lstStyle/>
          <a:p>
            <a:r>
              <a:rPr lang="en-US" sz="1600" b="1" dirty="0"/>
              <a:t>II</a:t>
            </a:r>
          </a:p>
        </p:txBody>
      </p:sp>
      <p:sp>
        <p:nvSpPr>
          <p:cNvPr id="53" name="TextBox 52">
            <a:extLst>
              <a:ext uri="{FF2B5EF4-FFF2-40B4-BE49-F238E27FC236}">
                <a16:creationId xmlns:a16="http://schemas.microsoft.com/office/drawing/2014/main" id="{85C08883-9073-421D-B9E4-C7B7E8A56A22}"/>
              </a:ext>
            </a:extLst>
          </p:cNvPr>
          <p:cNvSpPr txBox="1"/>
          <p:nvPr/>
        </p:nvSpPr>
        <p:spPr>
          <a:xfrm>
            <a:off x="2157542" y="3476420"/>
            <a:ext cx="343949" cy="400110"/>
          </a:xfrm>
          <a:prstGeom prst="rect">
            <a:avLst/>
          </a:prstGeom>
          <a:noFill/>
        </p:spPr>
        <p:txBody>
          <a:bodyPr wrap="square" rtlCol="0">
            <a:spAutoFit/>
          </a:bodyPr>
          <a:lstStyle/>
          <a:p>
            <a:r>
              <a:rPr lang="en-US" sz="2000" b="1" dirty="0">
                <a:latin typeface="Cambria" panose="02040503050406030204" pitchFamily="18" charset="0"/>
                <a:ea typeface="Cambria" panose="02040503050406030204" pitchFamily="18" charset="0"/>
              </a:rPr>
              <a:t>a</a:t>
            </a:r>
          </a:p>
        </p:txBody>
      </p:sp>
      <p:sp>
        <p:nvSpPr>
          <p:cNvPr id="54" name="TextBox 53">
            <a:extLst>
              <a:ext uri="{FF2B5EF4-FFF2-40B4-BE49-F238E27FC236}">
                <a16:creationId xmlns:a16="http://schemas.microsoft.com/office/drawing/2014/main" id="{2846DB43-28E7-48E3-B6A9-B7560431F0C8}"/>
              </a:ext>
            </a:extLst>
          </p:cNvPr>
          <p:cNvSpPr txBox="1"/>
          <p:nvPr/>
        </p:nvSpPr>
        <p:spPr>
          <a:xfrm>
            <a:off x="7881720" y="3476420"/>
            <a:ext cx="343949" cy="400110"/>
          </a:xfrm>
          <a:prstGeom prst="rect">
            <a:avLst/>
          </a:prstGeom>
          <a:noFill/>
        </p:spPr>
        <p:txBody>
          <a:bodyPr wrap="square" rtlCol="0">
            <a:spAutoFit/>
          </a:bodyPr>
          <a:lstStyle/>
          <a:p>
            <a:r>
              <a:rPr lang="en-US" sz="2000" b="1" dirty="0">
                <a:latin typeface="Cambria" panose="02040503050406030204" pitchFamily="18" charset="0"/>
                <a:ea typeface="Cambria" panose="02040503050406030204" pitchFamily="18" charset="0"/>
              </a:rPr>
              <a:t>b</a:t>
            </a:r>
          </a:p>
        </p:txBody>
      </p:sp>
      <p:sp>
        <p:nvSpPr>
          <p:cNvPr id="55" name="TextBox 54">
            <a:extLst>
              <a:ext uri="{FF2B5EF4-FFF2-40B4-BE49-F238E27FC236}">
                <a16:creationId xmlns:a16="http://schemas.microsoft.com/office/drawing/2014/main" id="{7E43EB66-B3D0-469A-A3FC-4CA3EF5D58A7}"/>
              </a:ext>
            </a:extLst>
          </p:cNvPr>
          <p:cNvSpPr txBox="1"/>
          <p:nvPr/>
        </p:nvSpPr>
        <p:spPr>
          <a:xfrm>
            <a:off x="8907424" y="3476420"/>
            <a:ext cx="343949" cy="400110"/>
          </a:xfrm>
          <a:prstGeom prst="rect">
            <a:avLst/>
          </a:prstGeom>
          <a:noFill/>
        </p:spPr>
        <p:txBody>
          <a:bodyPr wrap="square" rtlCol="0">
            <a:spAutoFit/>
          </a:bodyPr>
          <a:lstStyle/>
          <a:p>
            <a:r>
              <a:rPr lang="en-US" sz="2000" b="1" dirty="0">
                <a:latin typeface="Cambria" panose="02040503050406030204" pitchFamily="18" charset="0"/>
                <a:ea typeface="Cambria" panose="02040503050406030204" pitchFamily="18" charset="0"/>
              </a:rPr>
              <a:t>c</a:t>
            </a:r>
          </a:p>
        </p:txBody>
      </p:sp>
      <p:pic>
        <p:nvPicPr>
          <p:cNvPr id="57" name="Picture 56">
            <a:extLst>
              <a:ext uri="{FF2B5EF4-FFF2-40B4-BE49-F238E27FC236}">
                <a16:creationId xmlns:a16="http://schemas.microsoft.com/office/drawing/2014/main" id="{3F6D0129-B749-4E33-8FA9-3214E5152CA1}"/>
              </a:ext>
            </a:extLst>
          </p:cNvPr>
          <p:cNvPicPr>
            <a:picLocks noChangeAspect="1"/>
          </p:cNvPicPr>
          <p:nvPr/>
        </p:nvPicPr>
        <p:blipFill rotWithShape="1">
          <a:blip r:embed="rId10"/>
          <a:srcRect l="15800" t="25409" r="17837" b="14894"/>
          <a:stretch/>
        </p:blipFill>
        <p:spPr>
          <a:xfrm>
            <a:off x="876739" y="-440922"/>
            <a:ext cx="6321104" cy="3462880"/>
          </a:xfrm>
          <a:prstGeom prst="rect">
            <a:avLst/>
          </a:prstGeom>
        </p:spPr>
      </p:pic>
      <p:pic>
        <p:nvPicPr>
          <p:cNvPr id="6" name="Graphic 5" descr="Map compass">
            <a:extLst>
              <a:ext uri="{FF2B5EF4-FFF2-40B4-BE49-F238E27FC236}">
                <a16:creationId xmlns:a16="http://schemas.microsoft.com/office/drawing/2014/main" id="{8F936995-115D-4E63-9B87-E0C1E0856BBF}"/>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235310" y="1852048"/>
            <a:ext cx="377505" cy="377505"/>
          </a:xfrm>
          <a:prstGeom prst="rect">
            <a:avLst/>
          </a:prstGeom>
        </p:spPr>
      </p:pic>
      <p:pic>
        <p:nvPicPr>
          <p:cNvPr id="7" name="Picture 6">
            <a:extLst>
              <a:ext uri="{FF2B5EF4-FFF2-40B4-BE49-F238E27FC236}">
                <a16:creationId xmlns:a16="http://schemas.microsoft.com/office/drawing/2014/main" id="{82FE774F-3B96-44FE-B4C1-B5AB5302C8CF}"/>
              </a:ext>
            </a:extLst>
          </p:cNvPr>
          <p:cNvPicPr>
            <a:picLocks noChangeAspect="1"/>
          </p:cNvPicPr>
          <p:nvPr/>
        </p:nvPicPr>
        <p:blipFill rotWithShape="1">
          <a:blip r:embed="rId13"/>
          <a:srcRect l="33004" b="32110"/>
          <a:stretch/>
        </p:blipFill>
        <p:spPr>
          <a:xfrm>
            <a:off x="235310" y="2222073"/>
            <a:ext cx="848730" cy="517320"/>
          </a:xfrm>
          <a:prstGeom prst="rect">
            <a:avLst/>
          </a:prstGeom>
        </p:spPr>
      </p:pic>
      <p:pic>
        <p:nvPicPr>
          <p:cNvPr id="26" name="Picture 25">
            <a:extLst>
              <a:ext uri="{FF2B5EF4-FFF2-40B4-BE49-F238E27FC236}">
                <a16:creationId xmlns:a16="http://schemas.microsoft.com/office/drawing/2014/main" id="{7E5F4FF8-599A-4DBE-9F36-2EBD4F5AD29F}"/>
              </a:ext>
            </a:extLst>
          </p:cNvPr>
          <p:cNvPicPr>
            <a:picLocks noChangeAspect="1"/>
          </p:cNvPicPr>
          <p:nvPr/>
        </p:nvPicPr>
        <p:blipFill>
          <a:blip r:embed="rId14"/>
          <a:stretch>
            <a:fillRect/>
          </a:stretch>
        </p:blipFill>
        <p:spPr>
          <a:xfrm>
            <a:off x="5513945" y="2139701"/>
            <a:ext cx="992398" cy="872387"/>
          </a:xfrm>
          <a:prstGeom prst="rect">
            <a:avLst/>
          </a:prstGeom>
        </p:spPr>
      </p:pic>
      <p:sp>
        <p:nvSpPr>
          <p:cNvPr id="56" name="TextBox 55">
            <a:extLst>
              <a:ext uri="{FF2B5EF4-FFF2-40B4-BE49-F238E27FC236}">
                <a16:creationId xmlns:a16="http://schemas.microsoft.com/office/drawing/2014/main" id="{A5F51862-A9CD-4716-BC20-5D4253417D16}"/>
              </a:ext>
            </a:extLst>
          </p:cNvPr>
          <p:cNvSpPr txBox="1"/>
          <p:nvPr/>
        </p:nvSpPr>
        <p:spPr>
          <a:xfrm>
            <a:off x="258740" y="2745010"/>
            <a:ext cx="424365" cy="381175"/>
          </a:xfrm>
          <a:prstGeom prst="rect">
            <a:avLst/>
          </a:prstGeom>
          <a:noFill/>
        </p:spPr>
        <p:txBody>
          <a:bodyPr wrap="square" rtlCol="0">
            <a:spAutoFit/>
          </a:bodyPr>
          <a:lstStyle/>
          <a:p>
            <a:r>
              <a:rPr lang="en-US" b="1" dirty="0">
                <a:latin typeface="Cambria" panose="02040503050406030204" pitchFamily="18" charset="0"/>
                <a:ea typeface="Cambria" panose="02040503050406030204" pitchFamily="18" charset="0"/>
              </a:rPr>
              <a:t>a</a:t>
            </a:r>
          </a:p>
        </p:txBody>
      </p:sp>
      <p:cxnSp>
        <p:nvCxnSpPr>
          <p:cNvPr id="36" name="Straight Connector 35">
            <a:extLst>
              <a:ext uri="{FF2B5EF4-FFF2-40B4-BE49-F238E27FC236}">
                <a16:creationId xmlns:a16="http://schemas.microsoft.com/office/drawing/2014/main" id="{3FBFEEB3-6DC9-46E7-90FA-8D4E2044F29E}"/>
              </a:ext>
            </a:extLst>
          </p:cNvPr>
          <p:cNvCxnSpPr>
            <a:cxnSpLocks/>
          </p:cNvCxnSpPr>
          <p:nvPr/>
        </p:nvCxnSpPr>
        <p:spPr>
          <a:xfrm>
            <a:off x="9214208" y="3603309"/>
            <a:ext cx="0" cy="2474752"/>
          </a:xfrm>
          <a:prstGeom prst="line">
            <a:avLst/>
          </a:prstGeom>
          <a:ln w="12700">
            <a:solidFill>
              <a:srgbClr val="1D2BFB"/>
            </a:solidFill>
            <a:prstDash val="dashDot"/>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E4F45686-634B-4138-AE5D-25552576F45C}"/>
              </a:ext>
            </a:extLst>
          </p:cNvPr>
          <p:cNvSpPr txBox="1"/>
          <p:nvPr/>
        </p:nvSpPr>
        <p:spPr>
          <a:xfrm>
            <a:off x="8888916" y="5794991"/>
            <a:ext cx="447667" cy="338554"/>
          </a:xfrm>
          <a:prstGeom prst="rect">
            <a:avLst/>
          </a:prstGeom>
          <a:noFill/>
        </p:spPr>
        <p:txBody>
          <a:bodyPr wrap="square" rtlCol="0">
            <a:spAutoFit/>
          </a:bodyPr>
          <a:lstStyle/>
          <a:p>
            <a:r>
              <a:rPr lang="en-US" sz="1600" b="1" dirty="0" err="1"/>
              <a:t>I</a:t>
            </a:r>
            <a:r>
              <a:rPr lang="en-US" sz="1600" b="1" dirty="0" err="1">
                <a:solidFill>
                  <a:srgbClr val="1D2BFB"/>
                </a:solidFill>
              </a:rPr>
              <a:t>,I</a:t>
            </a:r>
            <a:endParaRPr lang="en-US" sz="1600" b="1" dirty="0">
              <a:solidFill>
                <a:srgbClr val="1D2BFB"/>
              </a:solidFill>
            </a:endParaRPr>
          </a:p>
        </p:txBody>
      </p:sp>
      <p:sp>
        <p:nvSpPr>
          <p:cNvPr id="3" name="TextBox 2">
            <a:extLst>
              <a:ext uri="{FF2B5EF4-FFF2-40B4-BE49-F238E27FC236}">
                <a16:creationId xmlns:a16="http://schemas.microsoft.com/office/drawing/2014/main" id="{E8C5BEA2-82EF-47DB-BFC4-EACA8A0A469C}"/>
              </a:ext>
            </a:extLst>
          </p:cNvPr>
          <p:cNvSpPr txBox="1"/>
          <p:nvPr/>
        </p:nvSpPr>
        <p:spPr>
          <a:xfrm>
            <a:off x="2820821" y="6285454"/>
            <a:ext cx="1356036" cy="261610"/>
          </a:xfrm>
          <a:prstGeom prst="rect">
            <a:avLst/>
          </a:prstGeom>
          <a:solidFill>
            <a:schemeClr val="bg1"/>
          </a:solidFill>
        </p:spPr>
        <p:txBody>
          <a:bodyPr wrap="square" rtlCol="0">
            <a:spAutoFit/>
          </a:bodyPr>
          <a:lstStyle/>
          <a:p>
            <a:pPr algn="ctr"/>
            <a:r>
              <a:rPr lang="en-US" sz="1100" dirty="0">
                <a:latin typeface="Cambria" panose="02040503050406030204" pitchFamily="18" charset="0"/>
                <a:ea typeface="Cambria" panose="02040503050406030204" pitchFamily="18" charset="0"/>
              </a:rPr>
              <a:t>Wind Speed (m/s)</a:t>
            </a:r>
          </a:p>
        </p:txBody>
      </p:sp>
      <p:sp>
        <p:nvSpPr>
          <p:cNvPr id="5" name="TextBox 4">
            <a:extLst>
              <a:ext uri="{FF2B5EF4-FFF2-40B4-BE49-F238E27FC236}">
                <a16:creationId xmlns:a16="http://schemas.microsoft.com/office/drawing/2014/main" id="{F62E8E7A-7720-4CA7-BF93-4DA45798F0D3}"/>
              </a:ext>
            </a:extLst>
          </p:cNvPr>
          <p:cNvSpPr txBox="1"/>
          <p:nvPr/>
        </p:nvSpPr>
        <p:spPr>
          <a:xfrm>
            <a:off x="6185267" y="6285454"/>
            <a:ext cx="1356036" cy="261610"/>
          </a:xfrm>
          <a:prstGeom prst="rect">
            <a:avLst/>
          </a:prstGeom>
          <a:solidFill>
            <a:schemeClr val="bg1"/>
          </a:solidFill>
        </p:spPr>
        <p:txBody>
          <a:bodyPr wrap="square" rtlCol="0">
            <a:spAutoFit/>
          </a:bodyPr>
          <a:lstStyle/>
          <a:p>
            <a:pPr algn="ctr"/>
            <a:r>
              <a:rPr lang="en-US" sz="1100" dirty="0">
                <a:latin typeface="Cambria" panose="02040503050406030204" pitchFamily="18" charset="0"/>
                <a:ea typeface="Cambria" panose="02040503050406030204" pitchFamily="18" charset="0"/>
              </a:rPr>
              <a:t>Wind Speed (m/s)</a:t>
            </a:r>
          </a:p>
        </p:txBody>
      </p:sp>
      <p:sp>
        <p:nvSpPr>
          <p:cNvPr id="8" name="TextBox 7">
            <a:extLst>
              <a:ext uri="{FF2B5EF4-FFF2-40B4-BE49-F238E27FC236}">
                <a16:creationId xmlns:a16="http://schemas.microsoft.com/office/drawing/2014/main" id="{C8931679-D048-4EDB-9A3A-F0B17A56CA4C}"/>
              </a:ext>
            </a:extLst>
          </p:cNvPr>
          <p:cNvSpPr txBox="1"/>
          <p:nvPr/>
        </p:nvSpPr>
        <p:spPr>
          <a:xfrm>
            <a:off x="9534769" y="6358351"/>
            <a:ext cx="1356036" cy="261610"/>
          </a:xfrm>
          <a:prstGeom prst="rect">
            <a:avLst/>
          </a:prstGeom>
          <a:solidFill>
            <a:schemeClr val="bg1"/>
          </a:solidFill>
        </p:spPr>
        <p:txBody>
          <a:bodyPr wrap="square" rtlCol="0">
            <a:spAutoFit/>
          </a:bodyPr>
          <a:lstStyle/>
          <a:p>
            <a:pPr algn="ctr"/>
            <a:r>
              <a:rPr lang="en-US" sz="1100" dirty="0">
                <a:latin typeface="Cambria" panose="02040503050406030204" pitchFamily="18" charset="0"/>
                <a:ea typeface="Cambria" panose="02040503050406030204" pitchFamily="18" charset="0"/>
              </a:rPr>
              <a:t>Wind Speed (m/s)</a:t>
            </a:r>
          </a:p>
        </p:txBody>
      </p:sp>
      <p:sp>
        <p:nvSpPr>
          <p:cNvPr id="9" name="TextBox 8">
            <a:extLst>
              <a:ext uri="{FF2B5EF4-FFF2-40B4-BE49-F238E27FC236}">
                <a16:creationId xmlns:a16="http://schemas.microsoft.com/office/drawing/2014/main" id="{B159EC85-2C90-46D1-9E7E-CF90FFF7D808}"/>
              </a:ext>
            </a:extLst>
          </p:cNvPr>
          <p:cNvSpPr txBox="1"/>
          <p:nvPr/>
        </p:nvSpPr>
        <p:spPr>
          <a:xfrm rot="16200000">
            <a:off x="1615087" y="4727563"/>
            <a:ext cx="355572" cy="261610"/>
          </a:xfrm>
          <a:prstGeom prst="rect">
            <a:avLst/>
          </a:prstGeom>
          <a:solidFill>
            <a:schemeClr val="bg1"/>
          </a:solidFill>
        </p:spPr>
        <p:txBody>
          <a:bodyPr wrap="square" rtlCol="0">
            <a:spAutoFit/>
          </a:bodyPr>
          <a:lstStyle/>
          <a:p>
            <a:pPr algn="ctr"/>
            <a:r>
              <a:rPr lang="en-US" sz="1100" dirty="0">
                <a:latin typeface="Cambria" panose="02040503050406030204" pitchFamily="18" charset="0"/>
                <a:ea typeface="Cambria" panose="02040503050406030204" pitchFamily="18" charset="0"/>
              </a:rPr>
              <a:t>C</a:t>
            </a:r>
            <a:r>
              <a:rPr lang="en-US" sz="1100" baseline="-25000" dirty="0">
                <a:latin typeface="Cambria" panose="02040503050406030204" pitchFamily="18" charset="0"/>
                <a:ea typeface="Cambria" panose="02040503050406030204" pitchFamily="18" charset="0"/>
              </a:rPr>
              <a:t>p</a:t>
            </a:r>
          </a:p>
        </p:txBody>
      </p:sp>
      <p:sp>
        <p:nvSpPr>
          <p:cNvPr id="11" name="TextBox 10">
            <a:extLst>
              <a:ext uri="{FF2B5EF4-FFF2-40B4-BE49-F238E27FC236}">
                <a16:creationId xmlns:a16="http://schemas.microsoft.com/office/drawing/2014/main" id="{8CDCDA1A-79B3-4D60-8E9D-EF61C1BDAE4E}"/>
              </a:ext>
            </a:extLst>
          </p:cNvPr>
          <p:cNvSpPr txBox="1"/>
          <p:nvPr/>
        </p:nvSpPr>
        <p:spPr>
          <a:xfrm rot="16200000">
            <a:off x="5003154" y="4727563"/>
            <a:ext cx="355572" cy="261610"/>
          </a:xfrm>
          <a:prstGeom prst="rect">
            <a:avLst/>
          </a:prstGeom>
          <a:solidFill>
            <a:schemeClr val="bg1"/>
          </a:solidFill>
        </p:spPr>
        <p:txBody>
          <a:bodyPr wrap="square" rtlCol="0">
            <a:spAutoFit/>
          </a:bodyPr>
          <a:lstStyle/>
          <a:p>
            <a:pPr algn="ctr"/>
            <a:r>
              <a:rPr lang="en-US" sz="1100" dirty="0">
                <a:latin typeface="Cambria" panose="02040503050406030204" pitchFamily="18" charset="0"/>
                <a:ea typeface="Cambria" panose="02040503050406030204" pitchFamily="18" charset="0"/>
              </a:rPr>
              <a:t>C</a:t>
            </a:r>
            <a:r>
              <a:rPr lang="en-US" sz="1100" baseline="-25000" dirty="0">
                <a:latin typeface="Cambria" panose="02040503050406030204" pitchFamily="18" charset="0"/>
                <a:ea typeface="Cambria" panose="02040503050406030204" pitchFamily="18" charset="0"/>
              </a:rPr>
              <a:t>t</a:t>
            </a:r>
          </a:p>
        </p:txBody>
      </p:sp>
      <p:sp>
        <p:nvSpPr>
          <p:cNvPr id="13" name="TextBox 12">
            <a:extLst>
              <a:ext uri="{FF2B5EF4-FFF2-40B4-BE49-F238E27FC236}">
                <a16:creationId xmlns:a16="http://schemas.microsoft.com/office/drawing/2014/main" id="{9EA4DBDA-8429-43F1-BBA1-D7165DF87874}"/>
              </a:ext>
            </a:extLst>
          </p:cNvPr>
          <p:cNvSpPr txBox="1"/>
          <p:nvPr/>
        </p:nvSpPr>
        <p:spPr>
          <a:xfrm rot="16200000">
            <a:off x="8027682" y="4727562"/>
            <a:ext cx="1083187" cy="261610"/>
          </a:xfrm>
          <a:prstGeom prst="rect">
            <a:avLst/>
          </a:prstGeom>
          <a:solidFill>
            <a:schemeClr val="bg1"/>
          </a:solidFill>
        </p:spPr>
        <p:txBody>
          <a:bodyPr wrap="square" rtlCol="0">
            <a:spAutoFit/>
          </a:bodyPr>
          <a:lstStyle/>
          <a:p>
            <a:pPr algn="ctr"/>
            <a:r>
              <a:rPr lang="en-US" sz="1100" dirty="0">
                <a:latin typeface="Cambria" panose="02040503050406030204" pitchFamily="18" charset="0"/>
                <a:ea typeface="Cambria" panose="02040503050406030204" pitchFamily="18" charset="0"/>
              </a:rPr>
              <a:t>Power (MW)</a:t>
            </a:r>
            <a:endParaRPr lang="en-US" sz="1100" baseline="-250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0184253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B862543-50F1-4282-877E-49CF52E36C24}"/>
              </a:ext>
            </a:extLst>
          </p:cNvPr>
          <p:cNvPicPr>
            <a:picLocks noChangeAspect="1"/>
          </p:cNvPicPr>
          <p:nvPr/>
        </p:nvPicPr>
        <p:blipFill rotWithShape="1">
          <a:blip r:embed="rId2"/>
          <a:srcRect l="8000" t="12276" r="54500" b="21162"/>
          <a:stretch/>
        </p:blipFill>
        <p:spPr>
          <a:xfrm>
            <a:off x="2173534" y="525781"/>
            <a:ext cx="3792926" cy="2320006"/>
          </a:xfrm>
          <a:prstGeom prst="rect">
            <a:avLst/>
          </a:prstGeom>
        </p:spPr>
      </p:pic>
      <p:sp>
        <p:nvSpPr>
          <p:cNvPr id="12" name="TextBox 11">
            <a:extLst>
              <a:ext uri="{FF2B5EF4-FFF2-40B4-BE49-F238E27FC236}">
                <a16:creationId xmlns:a16="http://schemas.microsoft.com/office/drawing/2014/main" id="{3D4051C6-713C-4E19-93D9-0B66A55E94E8}"/>
              </a:ext>
            </a:extLst>
          </p:cNvPr>
          <p:cNvSpPr txBox="1"/>
          <p:nvPr/>
        </p:nvSpPr>
        <p:spPr>
          <a:xfrm>
            <a:off x="2131754" y="2476455"/>
            <a:ext cx="381000" cy="369332"/>
          </a:xfrm>
          <a:prstGeom prst="rect">
            <a:avLst/>
          </a:prstGeom>
          <a:noFill/>
        </p:spPr>
        <p:txBody>
          <a:bodyPr wrap="square" rtlCol="0">
            <a:spAutoFit/>
          </a:bodyPr>
          <a:lstStyle/>
          <a:p>
            <a:r>
              <a:rPr lang="en-US" b="1" dirty="0">
                <a:solidFill>
                  <a:srgbClr val="E0DB0F"/>
                </a:solidFill>
                <a:latin typeface="Cambria" panose="02040503050406030204" pitchFamily="18" charset="0"/>
                <a:ea typeface="Cambria" panose="02040503050406030204" pitchFamily="18" charset="0"/>
              </a:rPr>
              <a:t>a</a:t>
            </a:r>
          </a:p>
        </p:txBody>
      </p:sp>
      <p:sp>
        <p:nvSpPr>
          <p:cNvPr id="13" name="TextBox 12">
            <a:extLst>
              <a:ext uri="{FF2B5EF4-FFF2-40B4-BE49-F238E27FC236}">
                <a16:creationId xmlns:a16="http://schemas.microsoft.com/office/drawing/2014/main" id="{870EC5FE-1537-43A2-AA8D-40572B9B4B2E}"/>
              </a:ext>
            </a:extLst>
          </p:cNvPr>
          <p:cNvSpPr txBox="1"/>
          <p:nvPr/>
        </p:nvSpPr>
        <p:spPr>
          <a:xfrm>
            <a:off x="5440668" y="3287431"/>
            <a:ext cx="381000" cy="369332"/>
          </a:xfrm>
          <a:prstGeom prst="rect">
            <a:avLst/>
          </a:prstGeom>
          <a:noFill/>
        </p:spPr>
        <p:txBody>
          <a:bodyPr wrap="square" rtlCol="0">
            <a:spAutoFit/>
          </a:bodyPr>
          <a:lstStyle/>
          <a:p>
            <a:r>
              <a:rPr lang="en-US" b="1" dirty="0">
                <a:solidFill>
                  <a:srgbClr val="E0DB0F"/>
                </a:solidFill>
                <a:latin typeface="Cambria" panose="02040503050406030204" pitchFamily="18" charset="0"/>
                <a:ea typeface="Cambria" panose="02040503050406030204" pitchFamily="18" charset="0"/>
              </a:rPr>
              <a:t>b</a:t>
            </a:r>
          </a:p>
        </p:txBody>
      </p:sp>
      <p:grpSp>
        <p:nvGrpSpPr>
          <p:cNvPr id="16" name="Group 15">
            <a:extLst>
              <a:ext uri="{FF2B5EF4-FFF2-40B4-BE49-F238E27FC236}">
                <a16:creationId xmlns:a16="http://schemas.microsoft.com/office/drawing/2014/main" id="{64E01F13-E26B-4918-98C6-918D8453BE01}"/>
              </a:ext>
            </a:extLst>
          </p:cNvPr>
          <p:cNvGrpSpPr>
            <a:grpSpLocks noChangeAspect="1"/>
          </p:cNvGrpSpPr>
          <p:nvPr/>
        </p:nvGrpSpPr>
        <p:grpSpPr>
          <a:xfrm>
            <a:off x="2173534" y="2921717"/>
            <a:ext cx="3792926" cy="2332693"/>
            <a:chOff x="2173534" y="2921717"/>
            <a:chExt cx="4596694" cy="2827020"/>
          </a:xfrm>
        </p:grpSpPr>
        <p:pic>
          <p:nvPicPr>
            <p:cNvPr id="14" name="Picture 13">
              <a:extLst>
                <a:ext uri="{FF2B5EF4-FFF2-40B4-BE49-F238E27FC236}">
                  <a16:creationId xmlns:a16="http://schemas.microsoft.com/office/drawing/2014/main" id="{FE05E6AF-7009-49FF-B0FC-E005261E90DA}"/>
                </a:ext>
              </a:extLst>
            </p:cNvPr>
            <p:cNvPicPr>
              <a:picLocks noChangeAspect="1"/>
            </p:cNvPicPr>
            <p:nvPr/>
          </p:nvPicPr>
          <p:blipFill rotWithShape="1">
            <a:blip r:embed="rId3"/>
            <a:srcRect l="7860" t="12457" r="54437" b="20256"/>
            <a:stretch/>
          </p:blipFill>
          <p:spPr>
            <a:xfrm>
              <a:off x="2173534" y="2921717"/>
              <a:ext cx="4596694" cy="2827020"/>
            </a:xfrm>
            <a:prstGeom prst="rect">
              <a:avLst/>
            </a:prstGeom>
          </p:spPr>
        </p:pic>
        <p:pic>
          <p:nvPicPr>
            <p:cNvPr id="15" name="Picture 14">
              <a:extLst>
                <a:ext uri="{FF2B5EF4-FFF2-40B4-BE49-F238E27FC236}">
                  <a16:creationId xmlns:a16="http://schemas.microsoft.com/office/drawing/2014/main" id="{9DCDFF80-F089-4844-9F06-D600A9A458F2}"/>
                </a:ext>
              </a:extLst>
            </p:cNvPr>
            <p:cNvPicPr>
              <a:picLocks noChangeAspect="1"/>
            </p:cNvPicPr>
            <p:nvPr/>
          </p:nvPicPr>
          <p:blipFill rotWithShape="1">
            <a:blip r:embed="rId3"/>
            <a:srcRect l="42611" t="79744" r="54437" b="13908"/>
            <a:stretch/>
          </p:blipFill>
          <p:spPr>
            <a:xfrm>
              <a:off x="6410254" y="5482038"/>
              <a:ext cx="359974" cy="266699"/>
            </a:xfrm>
            <a:prstGeom prst="rect">
              <a:avLst/>
            </a:prstGeom>
          </p:spPr>
        </p:pic>
      </p:grpSp>
      <p:pic>
        <p:nvPicPr>
          <p:cNvPr id="20" name="Picture 19">
            <a:extLst>
              <a:ext uri="{FF2B5EF4-FFF2-40B4-BE49-F238E27FC236}">
                <a16:creationId xmlns:a16="http://schemas.microsoft.com/office/drawing/2014/main" id="{B80FA91A-3174-4773-BE3B-D340EA091FF1}"/>
              </a:ext>
            </a:extLst>
          </p:cNvPr>
          <p:cNvPicPr>
            <a:picLocks noChangeAspect="1"/>
          </p:cNvPicPr>
          <p:nvPr/>
        </p:nvPicPr>
        <p:blipFill rotWithShape="1">
          <a:blip r:embed="rId4"/>
          <a:srcRect l="92199" t="94383"/>
          <a:stretch/>
        </p:blipFill>
        <p:spPr>
          <a:xfrm>
            <a:off x="6972300" y="4022480"/>
            <a:ext cx="295820" cy="131165"/>
          </a:xfrm>
          <a:prstGeom prst="rect">
            <a:avLst/>
          </a:prstGeom>
        </p:spPr>
      </p:pic>
      <p:cxnSp>
        <p:nvCxnSpPr>
          <p:cNvPr id="38" name="Straight Connector 37">
            <a:extLst>
              <a:ext uri="{FF2B5EF4-FFF2-40B4-BE49-F238E27FC236}">
                <a16:creationId xmlns:a16="http://schemas.microsoft.com/office/drawing/2014/main" id="{A85228F3-C866-4858-BC38-BABF3AE63DCB}"/>
              </a:ext>
            </a:extLst>
          </p:cNvPr>
          <p:cNvCxnSpPr>
            <a:cxnSpLocks/>
          </p:cNvCxnSpPr>
          <p:nvPr/>
        </p:nvCxnSpPr>
        <p:spPr>
          <a:xfrm>
            <a:off x="5665451" y="2652552"/>
            <a:ext cx="0" cy="117475"/>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cxnSp>
        <p:nvCxnSpPr>
          <p:cNvPr id="39" name="Straight Connector 38">
            <a:extLst>
              <a:ext uri="{FF2B5EF4-FFF2-40B4-BE49-F238E27FC236}">
                <a16:creationId xmlns:a16="http://schemas.microsoft.com/office/drawing/2014/main" id="{7DF96546-0C2C-4B19-8A08-E257538D2F7F}"/>
              </a:ext>
            </a:extLst>
          </p:cNvPr>
          <p:cNvCxnSpPr>
            <a:cxnSpLocks/>
          </p:cNvCxnSpPr>
          <p:nvPr/>
        </p:nvCxnSpPr>
        <p:spPr>
          <a:xfrm>
            <a:off x="5878176" y="2652552"/>
            <a:ext cx="0" cy="117475"/>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cxnSp>
        <p:nvCxnSpPr>
          <p:cNvPr id="43" name="Straight Connector 42">
            <a:extLst>
              <a:ext uri="{FF2B5EF4-FFF2-40B4-BE49-F238E27FC236}">
                <a16:creationId xmlns:a16="http://schemas.microsoft.com/office/drawing/2014/main" id="{FFF14FFB-CD78-4309-872F-18EDA72CE1B0}"/>
              </a:ext>
            </a:extLst>
          </p:cNvPr>
          <p:cNvCxnSpPr>
            <a:cxnSpLocks/>
          </p:cNvCxnSpPr>
          <p:nvPr/>
        </p:nvCxnSpPr>
        <p:spPr>
          <a:xfrm>
            <a:off x="5665451" y="2712877"/>
            <a:ext cx="212725" cy="0"/>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sp>
        <p:nvSpPr>
          <p:cNvPr id="47" name="TextBox 46">
            <a:extLst>
              <a:ext uri="{FF2B5EF4-FFF2-40B4-BE49-F238E27FC236}">
                <a16:creationId xmlns:a16="http://schemas.microsoft.com/office/drawing/2014/main" id="{F77E1E89-84E2-4AEA-BDEA-B8FC18FEFEFE}"/>
              </a:ext>
            </a:extLst>
          </p:cNvPr>
          <p:cNvSpPr txBox="1"/>
          <p:nvPr/>
        </p:nvSpPr>
        <p:spPr>
          <a:xfrm>
            <a:off x="5574660" y="2468900"/>
            <a:ext cx="494016" cy="215444"/>
          </a:xfrm>
          <a:prstGeom prst="rect">
            <a:avLst/>
          </a:prstGeom>
          <a:noFill/>
        </p:spPr>
        <p:txBody>
          <a:bodyPr wrap="square" rtlCol="0">
            <a:spAutoFit/>
          </a:bodyPr>
          <a:lstStyle/>
          <a:p>
            <a:r>
              <a:rPr lang="en-US" sz="800" b="1" dirty="0">
                <a:solidFill>
                  <a:schemeClr val="bg1"/>
                </a:solidFill>
                <a:latin typeface="Cambria" panose="02040503050406030204" pitchFamily="18" charset="0"/>
                <a:ea typeface="Cambria" panose="02040503050406030204" pitchFamily="18" charset="0"/>
              </a:rPr>
              <a:t>1km</a:t>
            </a:r>
          </a:p>
        </p:txBody>
      </p:sp>
      <p:sp>
        <p:nvSpPr>
          <p:cNvPr id="3" name="TextBox 2">
            <a:extLst>
              <a:ext uri="{FF2B5EF4-FFF2-40B4-BE49-F238E27FC236}">
                <a16:creationId xmlns:a16="http://schemas.microsoft.com/office/drawing/2014/main" id="{51AEC707-A4DB-4FFA-9C5D-88F3000DC8CB}"/>
              </a:ext>
            </a:extLst>
          </p:cNvPr>
          <p:cNvSpPr txBox="1"/>
          <p:nvPr/>
        </p:nvSpPr>
        <p:spPr>
          <a:xfrm>
            <a:off x="7962836" y="2845787"/>
            <a:ext cx="959120" cy="276999"/>
          </a:xfrm>
          <a:prstGeom prst="rect">
            <a:avLst/>
          </a:prstGeom>
          <a:solidFill>
            <a:schemeClr val="bg1"/>
          </a:solidFill>
        </p:spPr>
        <p:txBody>
          <a:bodyPr wrap="square" rtlCol="0">
            <a:spAutoFit/>
          </a:bodyPr>
          <a:lstStyle/>
          <a:p>
            <a:r>
              <a:rPr lang="en-US" sz="1200" dirty="0">
                <a:latin typeface="Cambria" panose="02040503050406030204" pitchFamily="18" charset="0"/>
                <a:ea typeface="Cambria" panose="02040503050406030204" pitchFamily="18" charset="0"/>
              </a:rPr>
              <a:t>Easting (m)</a:t>
            </a:r>
          </a:p>
        </p:txBody>
      </p:sp>
      <p:sp>
        <p:nvSpPr>
          <p:cNvPr id="4" name="TextBox 3">
            <a:extLst>
              <a:ext uri="{FF2B5EF4-FFF2-40B4-BE49-F238E27FC236}">
                <a16:creationId xmlns:a16="http://schemas.microsoft.com/office/drawing/2014/main" id="{4878EB2A-CE5B-4614-B4CF-BCE6118B8CF7}"/>
              </a:ext>
            </a:extLst>
          </p:cNvPr>
          <p:cNvSpPr txBox="1"/>
          <p:nvPr/>
        </p:nvSpPr>
        <p:spPr>
          <a:xfrm rot="16200000">
            <a:off x="5645130" y="1502039"/>
            <a:ext cx="1058072" cy="276999"/>
          </a:xfrm>
          <a:prstGeom prst="rect">
            <a:avLst/>
          </a:prstGeom>
          <a:solidFill>
            <a:schemeClr val="bg1"/>
          </a:solidFill>
        </p:spPr>
        <p:txBody>
          <a:bodyPr wrap="square" rtlCol="0">
            <a:spAutoFit/>
          </a:bodyPr>
          <a:lstStyle/>
          <a:p>
            <a:r>
              <a:rPr lang="en-US" sz="1200" dirty="0">
                <a:latin typeface="Cambria" panose="02040503050406030204" pitchFamily="18" charset="0"/>
                <a:ea typeface="Cambria" panose="02040503050406030204" pitchFamily="18" charset="0"/>
              </a:rPr>
              <a:t>Northing (m)</a:t>
            </a:r>
          </a:p>
        </p:txBody>
      </p:sp>
      <p:pic>
        <p:nvPicPr>
          <p:cNvPr id="8" name="Picture 7">
            <a:extLst>
              <a:ext uri="{FF2B5EF4-FFF2-40B4-BE49-F238E27FC236}">
                <a16:creationId xmlns:a16="http://schemas.microsoft.com/office/drawing/2014/main" id="{F91776C0-F99A-447A-9954-7FFAC897B149}"/>
              </a:ext>
            </a:extLst>
          </p:cNvPr>
          <p:cNvPicPr>
            <a:picLocks noChangeAspect="1"/>
          </p:cNvPicPr>
          <p:nvPr/>
        </p:nvPicPr>
        <p:blipFill rotWithShape="1">
          <a:blip r:embed="rId5"/>
          <a:srcRect t="7584" r="5187"/>
          <a:stretch/>
        </p:blipFill>
        <p:spPr>
          <a:xfrm>
            <a:off x="6279654" y="571193"/>
            <a:ext cx="3928451" cy="2332693"/>
          </a:xfrm>
          <a:prstGeom prst="rect">
            <a:avLst/>
          </a:prstGeom>
        </p:spPr>
      </p:pic>
      <p:sp>
        <p:nvSpPr>
          <p:cNvPr id="2" name="TextBox 1">
            <a:extLst>
              <a:ext uri="{FF2B5EF4-FFF2-40B4-BE49-F238E27FC236}">
                <a16:creationId xmlns:a16="http://schemas.microsoft.com/office/drawing/2014/main" id="{964885B3-15A9-43EB-86A3-3E6F41D96E22}"/>
              </a:ext>
            </a:extLst>
          </p:cNvPr>
          <p:cNvSpPr txBox="1"/>
          <p:nvPr/>
        </p:nvSpPr>
        <p:spPr>
          <a:xfrm>
            <a:off x="6393148" y="3580130"/>
            <a:ext cx="381000" cy="369332"/>
          </a:xfrm>
          <a:prstGeom prst="rect">
            <a:avLst/>
          </a:prstGeom>
          <a:noFill/>
        </p:spPr>
        <p:txBody>
          <a:bodyPr wrap="square" rtlCol="0">
            <a:spAutoFit/>
          </a:bodyPr>
          <a:lstStyle/>
          <a:p>
            <a:r>
              <a:rPr lang="en-US" b="1" dirty="0">
                <a:solidFill>
                  <a:srgbClr val="E0DB0F"/>
                </a:solidFill>
                <a:latin typeface="Cambria" panose="02040503050406030204" pitchFamily="18" charset="0"/>
                <a:ea typeface="Cambria" panose="02040503050406030204" pitchFamily="18" charset="0"/>
              </a:rPr>
              <a:t>b</a:t>
            </a:r>
          </a:p>
        </p:txBody>
      </p:sp>
    </p:spTree>
    <p:extLst>
      <p:ext uri="{BB962C8B-B14F-4D97-AF65-F5344CB8AC3E}">
        <p14:creationId xmlns:p14="http://schemas.microsoft.com/office/powerpoint/2010/main" val="1341327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596D1-8B91-4CBB-A7E1-A904697CD8C8}"/>
              </a:ext>
            </a:extLst>
          </p:cNvPr>
          <p:cNvSpPr>
            <a:spLocks noGrp="1"/>
          </p:cNvSpPr>
          <p:nvPr>
            <p:ph type="title"/>
          </p:nvPr>
        </p:nvSpPr>
        <p:spPr>
          <a:xfrm>
            <a:off x="158692" y="214123"/>
            <a:ext cx="7408178" cy="381495"/>
          </a:xfrm>
        </p:spPr>
        <p:txBody>
          <a:bodyPr>
            <a:normAutofit fontScale="90000"/>
          </a:bodyPr>
          <a:lstStyle/>
          <a:p>
            <a:r>
              <a:rPr lang="en-US" dirty="0"/>
              <a:t>Ideas to do with TI section </a:t>
            </a:r>
          </a:p>
        </p:txBody>
      </p:sp>
      <p:sp>
        <p:nvSpPr>
          <p:cNvPr id="4" name="TextBox 3">
            <a:extLst>
              <a:ext uri="{FF2B5EF4-FFF2-40B4-BE49-F238E27FC236}">
                <a16:creationId xmlns:a16="http://schemas.microsoft.com/office/drawing/2014/main" id="{895BAEBD-24E7-4167-90DC-F38C7168EECF}"/>
              </a:ext>
            </a:extLst>
          </p:cNvPr>
          <p:cNvSpPr txBox="1"/>
          <p:nvPr/>
        </p:nvSpPr>
        <p:spPr>
          <a:xfrm>
            <a:off x="335560" y="1057013"/>
            <a:ext cx="6560190" cy="2862322"/>
          </a:xfrm>
          <a:prstGeom prst="rect">
            <a:avLst/>
          </a:prstGeom>
          <a:noFill/>
        </p:spPr>
        <p:txBody>
          <a:bodyPr wrap="square" rtlCol="0">
            <a:spAutoFit/>
          </a:bodyPr>
          <a:lstStyle/>
          <a:p>
            <a:pPr marL="342900" indent="-342900">
              <a:buAutoNum type="arabicParenR"/>
            </a:pPr>
            <a:r>
              <a:rPr lang="en-US" dirty="0"/>
              <a:t>Using the wind speed vs. TI plot. </a:t>
            </a:r>
          </a:p>
          <a:p>
            <a:r>
              <a:rPr lang="en-US" dirty="0"/>
              <a:t>We find a fit (will be exponential as well as the 95 or 80% confidence fits that go with it). These will include quite a range of TI since there is so much scatter in the data. </a:t>
            </a:r>
          </a:p>
          <a:p>
            <a:r>
              <a:rPr lang="en-US" dirty="0"/>
              <a:t>Pros – runtime (computational will not increase a lot) for a farm we would do three runs (fit, upper and lower values) and say that these are the spreads we can expect in AEP using this model. </a:t>
            </a:r>
          </a:p>
          <a:p>
            <a:r>
              <a:rPr lang="en-US" dirty="0"/>
              <a:t>Cons – Wind speed vs. TI isn’t as popular as the z/L method in literature and might be harder to reason since we have z/L data also available. </a:t>
            </a:r>
          </a:p>
        </p:txBody>
      </p:sp>
      <p:pic>
        <p:nvPicPr>
          <p:cNvPr id="5" name="Picture 4">
            <a:extLst>
              <a:ext uri="{FF2B5EF4-FFF2-40B4-BE49-F238E27FC236}">
                <a16:creationId xmlns:a16="http://schemas.microsoft.com/office/drawing/2014/main" id="{7988EC85-4809-44B3-85CC-16BC92E05B5C}"/>
              </a:ext>
            </a:extLst>
          </p:cNvPr>
          <p:cNvPicPr>
            <a:picLocks noChangeAspect="1"/>
          </p:cNvPicPr>
          <p:nvPr/>
        </p:nvPicPr>
        <p:blipFill>
          <a:blip r:embed="rId2"/>
          <a:stretch>
            <a:fillRect/>
          </a:stretch>
        </p:blipFill>
        <p:spPr>
          <a:xfrm>
            <a:off x="1311305" y="3853052"/>
            <a:ext cx="3848100" cy="2790825"/>
          </a:xfrm>
          <a:prstGeom prst="rect">
            <a:avLst/>
          </a:prstGeom>
        </p:spPr>
      </p:pic>
      <p:pic>
        <p:nvPicPr>
          <p:cNvPr id="6" name="Picture 5">
            <a:extLst>
              <a:ext uri="{FF2B5EF4-FFF2-40B4-BE49-F238E27FC236}">
                <a16:creationId xmlns:a16="http://schemas.microsoft.com/office/drawing/2014/main" id="{A2BBAE49-0718-452E-83ED-F00E704E5555}"/>
              </a:ext>
            </a:extLst>
          </p:cNvPr>
          <p:cNvPicPr>
            <a:picLocks noChangeAspect="1"/>
          </p:cNvPicPr>
          <p:nvPr/>
        </p:nvPicPr>
        <p:blipFill>
          <a:blip r:embed="rId3"/>
          <a:stretch>
            <a:fillRect/>
          </a:stretch>
        </p:blipFill>
        <p:spPr>
          <a:xfrm>
            <a:off x="5846811" y="3919335"/>
            <a:ext cx="2988150" cy="2617161"/>
          </a:xfrm>
          <a:prstGeom prst="rect">
            <a:avLst/>
          </a:prstGeom>
        </p:spPr>
      </p:pic>
    </p:spTree>
    <p:extLst>
      <p:ext uri="{BB962C8B-B14F-4D97-AF65-F5344CB8AC3E}">
        <p14:creationId xmlns:p14="http://schemas.microsoft.com/office/powerpoint/2010/main" val="1854980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911F3B5-657F-45D2-B903-C55EEF6E332F}"/>
              </a:ext>
            </a:extLst>
          </p:cNvPr>
          <p:cNvSpPr txBox="1"/>
          <p:nvPr/>
        </p:nvSpPr>
        <p:spPr>
          <a:xfrm>
            <a:off x="722022" y="394282"/>
            <a:ext cx="4118994" cy="4247317"/>
          </a:xfrm>
          <a:prstGeom prst="rect">
            <a:avLst/>
          </a:prstGeom>
          <a:noFill/>
        </p:spPr>
        <p:txBody>
          <a:bodyPr wrap="square" rtlCol="0">
            <a:spAutoFit/>
          </a:bodyPr>
          <a:lstStyle/>
          <a:p>
            <a:r>
              <a:rPr lang="en-US" dirty="0"/>
              <a:t>Idea 2: Use the same approach but for the z/L data from </a:t>
            </a:r>
            <a:r>
              <a:rPr lang="en-US" dirty="0" err="1"/>
              <a:t>Peetz</a:t>
            </a:r>
            <a:r>
              <a:rPr lang="en-US" dirty="0"/>
              <a:t>. Based on a cubic fit to the data (raw or binned) we can get 3 curves with confidence fits for upper and lower bounds. </a:t>
            </a:r>
          </a:p>
          <a:p>
            <a:pPr marL="285750" indent="-285750">
              <a:buFontTx/>
              <a:buChar char="-"/>
            </a:pPr>
            <a:r>
              <a:rPr lang="en-US" dirty="0"/>
              <a:t>Would be best if we look at particular section rather than all of the data (Mithu suggested -0.3 to 0.06 or something) </a:t>
            </a:r>
          </a:p>
          <a:p>
            <a:r>
              <a:rPr lang="en-US" dirty="0"/>
              <a:t>Pros: This method seems more popular in literature for classifying atmospheric stability indirectly. </a:t>
            </a:r>
          </a:p>
          <a:p>
            <a:r>
              <a:rPr lang="en-US" dirty="0"/>
              <a:t>Cons: Much more computationally expensive. For one farm we would do three runs with </a:t>
            </a:r>
            <a:r>
              <a:rPr lang="en-US" dirty="0" err="1"/>
              <a:t>5x</a:t>
            </a:r>
            <a:r>
              <a:rPr lang="en-US" dirty="0"/>
              <a:t> more iterations each. </a:t>
            </a:r>
          </a:p>
        </p:txBody>
      </p:sp>
      <p:pic>
        <p:nvPicPr>
          <p:cNvPr id="5" name="Picture 4">
            <a:extLst>
              <a:ext uri="{FF2B5EF4-FFF2-40B4-BE49-F238E27FC236}">
                <a16:creationId xmlns:a16="http://schemas.microsoft.com/office/drawing/2014/main" id="{28517025-7CAB-4F76-B17E-468D1185B8AD}"/>
              </a:ext>
            </a:extLst>
          </p:cNvPr>
          <p:cNvPicPr>
            <a:picLocks noChangeAspect="1"/>
          </p:cNvPicPr>
          <p:nvPr/>
        </p:nvPicPr>
        <p:blipFill>
          <a:blip r:embed="rId2"/>
          <a:stretch>
            <a:fillRect/>
          </a:stretch>
        </p:blipFill>
        <p:spPr>
          <a:xfrm>
            <a:off x="5352743" y="394282"/>
            <a:ext cx="5781675" cy="3791824"/>
          </a:xfrm>
          <a:prstGeom prst="rect">
            <a:avLst/>
          </a:prstGeom>
        </p:spPr>
      </p:pic>
      <p:sp>
        <p:nvSpPr>
          <p:cNvPr id="6" name="TextBox 5">
            <a:extLst>
              <a:ext uri="{FF2B5EF4-FFF2-40B4-BE49-F238E27FC236}">
                <a16:creationId xmlns:a16="http://schemas.microsoft.com/office/drawing/2014/main" id="{A658DEE5-DF3B-409B-84B5-5663B003A9A0}"/>
              </a:ext>
            </a:extLst>
          </p:cNvPr>
          <p:cNvSpPr txBox="1"/>
          <p:nvPr/>
        </p:nvSpPr>
        <p:spPr>
          <a:xfrm>
            <a:off x="494404" y="4758789"/>
            <a:ext cx="11426352" cy="2031325"/>
          </a:xfrm>
          <a:prstGeom prst="rect">
            <a:avLst/>
          </a:prstGeom>
          <a:noFill/>
        </p:spPr>
        <p:txBody>
          <a:bodyPr wrap="square" rtlCol="0">
            <a:spAutoFit/>
          </a:bodyPr>
          <a:lstStyle/>
          <a:p>
            <a:r>
              <a:rPr lang="en-US" dirty="0"/>
              <a:t>I think it is reasonable to choose one of these methods for the report and depending on which for x amount of farms. It will result in a large range of AEP gains, but since this is still an active area of research, that is alright. This just suggest a new method for accounting for TI for a generic farm. Once better models existed, this method can be adapted.</a:t>
            </a:r>
          </a:p>
          <a:p>
            <a:endParaRPr lang="en-US" dirty="0"/>
          </a:p>
          <a:p>
            <a:r>
              <a:rPr lang="en-US" dirty="0"/>
              <a:t>Doing three different methods would be interesting but doesn’t really show anything since we don’t know which is best. But like this, we can say what our confidence is in the results since we look at the upper and lower ranges based on the raw data.  </a:t>
            </a:r>
          </a:p>
        </p:txBody>
      </p:sp>
    </p:spTree>
    <p:extLst>
      <p:ext uri="{BB962C8B-B14F-4D97-AF65-F5344CB8AC3E}">
        <p14:creationId xmlns:p14="http://schemas.microsoft.com/office/powerpoint/2010/main" val="19893414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E26D05A-61A0-439A-8042-1BED0054B8D7}"/>
              </a:ext>
            </a:extLst>
          </p:cNvPr>
          <p:cNvPicPr>
            <a:picLocks noChangeAspect="1"/>
          </p:cNvPicPr>
          <p:nvPr/>
        </p:nvPicPr>
        <p:blipFill rotWithShape="1">
          <a:blip r:embed="rId2"/>
          <a:srcRect l="14431" t="26834" r="17331" b="12638"/>
          <a:stretch/>
        </p:blipFill>
        <p:spPr>
          <a:xfrm>
            <a:off x="3073940" y="2286000"/>
            <a:ext cx="5797686" cy="2986392"/>
          </a:xfrm>
          <a:prstGeom prst="rect">
            <a:avLst/>
          </a:prstGeom>
        </p:spPr>
      </p:pic>
      <p:pic>
        <p:nvPicPr>
          <p:cNvPr id="5" name="Picture 4">
            <a:extLst>
              <a:ext uri="{FF2B5EF4-FFF2-40B4-BE49-F238E27FC236}">
                <a16:creationId xmlns:a16="http://schemas.microsoft.com/office/drawing/2014/main" id="{4F1483D8-6B36-42A7-B0F2-AC8C47F15B24}"/>
              </a:ext>
            </a:extLst>
          </p:cNvPr>
          <p:cNvPicPr>
            <a:picLocks noChangeAspect="1"/>
          </p:cNvPicPr>
          <p:nvPr/>
        </p:nvPicPr>
        <p:blipFill>
          <a:blip r:embed="rId3"/>
          <a:stretch>
            <a:fillRect/>
          </a:stretch>
        </p:blipFill>
        <p:spPr>
          <a:xfrm>
            <a:off x="6449438" y="4887576"/>
            <a:ext cx="2351939" cy="384816"/>
          </a:xfrm>
          <a:prstGeom prst="rect">
            <a:avLst/>
          </a:prstGeom>
        </p:spPr>
      </p:pic>
      <p:cxnSp>
        <p:nvCxnSpPr>
          <p:cNvPr id="7" name="Straight Connector 6">
            <a:extLst>
              <a:ext uri="{FF2B5EF4-FFF2-40B4-BE49-F238E27FC236}">
                <a16:creationId xmlns:a16="http://schemas.microsoft.com/office/drawing/2014/main" id="{A2E6B982-7ED0-48AB-B70A-B02621A64DD5}"/>
              </a:ext>
            </a:extLst>
          </p:cNvPr>
          <p:cNvCxnSpPr/>
          <p:nvPr/>
        </p:nvCxnSpPr>
        <p:spPr>
          <a:xfrm flipV="1">
            <a:off x="4660900" y="3473450"/>
            <a:ext cx="0" cy="1168400"/>
          </a:xfrm>
          <a:prstGeom prst="line">
            <a:avLst/>
          </a:prstGeom>
        </p:spPr>
        <p:style>
          <a:lnRef idx="3">
            <a:schemeClr val="dk1"/>
          </a:lnRef>
          <a:fillRef idx="0">
            <a:schemeClr val="dk1"/>
          </a:fillRef>
          <a:effectRef idx="2">
            <a:schemeClr val="dk1"/>
          </a:effectRef>
          <a:fontRef idx="minor">
            <a:schemeClr val="tx1"/>
          </a:fontRef>
        </p:style>
      </p:cxnSp>
      <p:cxnSp>
        <p:nvCxnSpPr>
          <p:cNvPr id="8" name="Straight Connector 7">
            <a:extLst>
              <a:ext uri="{FF2B5EF4-FFF2-40B4-BE49-F238E27FC236}">
                <a16:creationId xmlns:a16="http://schemas.microsoft.com/office/drawing/2014/main" id="{C395D142-9FCD-4CAA-BB3F-B6221C2D02D1}"/>
              </a:ext>
            </a:extLst>
          </p:cNvPr>
          <p:cNvCxnSpPr>
            <a:cxnSpLocks/>
          </p:cNvCxnSpPr>
          <p:nvPr/>
        </p:nvCxnSpPr>
        <p:spPr>
          <a:xfrm>
            <a:off x="4470400" y="3473450"/>
            <a:ext cx="190500" cy="0"/>
          </a:xfrm>
          <a:prstGeom prst="line">
            <a:avLst/>
          </a:prstGeom>
        </p:spPr>
        <p:style>
          <a:lnRef idx="3">
            <a:schemeClr val="dk1"/>
          </a:lnRef>
          <a:fillRef idx="0">
            <a:schemeClr val="dk1"/>
          </a:fillRef>
          <a:effectRef idx="2">
            <a:schemeClr val="dk1"/>
          </a:effectRef>
          <a:fontRef idx="minor">
            <a:schemeClr val="tx1"/>
          </a:fontRef>
        </p:style>
      </p:cxnSp>
      <p:cxnSp>
        <p:nvCxnSpPr>
          <p:cNvPr id="11" name="Straight Connector 10">
            <a:extLst>
              <a:ext uri="{FF2B5EF4-FFF2-40B4-BE49-F238E27FC236}">
                <a16:creationId xmlns:a16="http://schemas.microsoft.com/office/drawing/2014/main" id="{533E388D-541A-4CE6-90B8-C5BF253E4C08}"/>
              </a:ext>
            </a:extLst>
          </p:cNvPr>
          <p:cNvCxnSpPr>
            <a:cxnSpLocks/>
          </p:cNvCxnSpPr>
          <p:nvPr/>
        </p:nvCxnSpPr>
        <p:spPr>
          <a:xfrm>
            <a:off x="4470400" y="2946400"/>
            <a:ext cx="0" cy="527050"/>
          </a:xfrm>
          <a:prstGeom prst="line">
            <a:avLst/>
          </a:prstGeom>
        </p:spPr>
        <p:style>
          <a:lnRef idx="3">
            <a:schemeClr val="dk1"/>
          </a:lnRef>
          <a:fillRef idx="0">
            <a:schemeClr val="dk1"/>
          </a:fillRef>
          <a:effectRef idx="2">
            <a:schemeClr val="dk1"/>
          </a:effectRef>
          <a:fontRef idx="minor">
            <a:schemeClr val="tx1"/>
          </a:fontRef>
        </p:style>
      </p:cxnSp>
      <p:cxnSp>
        <p:nvCxnSpPr>
          <p:cNvPr id="13" name="Straight Connector 12">
            <a:extLst>
              <a:ext uri="{FF2B5EF4-FFF2-40B4-BE49-F238E27FC236}">
                <a16:creationId xmlns:a16="http://schemas.microsoft.com/office/drawing/2014/main" id="{15ABBC8D-9AD2-48D2-B59E-DE60D03FB5BA}"/>
              </a:ext>
            </a:extLst>
          </p:cNvPr>
          <p:cNvCxnSpPr>
            <a:cxnSpLocks/>
          </p:cNvCxnSpPr>
          <p:nvPr/>
        </p:nvCxnSpPr>
        <p:spPr>
          <a:xfrm>
            <a:off x="3987800" y="2362200"/>
            <a:ext cx="482600" cy="584200"/>
          </a:xfrm>
          <a:prstGeom prst="line">
            <a:avLst/>
          </a:prstGeom>
        </p:spPr>
        <p:style>
          <a:lnRef idx="3">
            <a:schemeClr val="dk1"/>
          </a:lnRef>
          <a:fillRef idx="0">
            <a:schemeClr val="dk1"/>
          </a:fillRef>
          <a:effectRef idx="2">
            <a:schemeClr val="dk1"/>
          </a:effectRef>
          <a:fontRef idx="minor">
            <a:schemeClr val="tx1"/>
          </a:fontRef>
        </p:style>
      </p:cxnSp>
      <p:cxnSp>
        <p:nvCxnSpPr>
          <p:cNvPr id="16" name="Straight Connector 15">
            <a:extLst>
              <a:ext uri="{FF2B5EF4-FFF2-40B4-BE49-F238E27FC236}">
                <a16:creationId xmlns:a16="http://schemas.microsoft.com/office/drawing/2014/main" id="{15203A94-3E15-4BFA-B2CD-12E29F5393DE}"/>
              </a:ext>
            </a:extLst>
          </p:cNvPr>
          <p:cNvCxnSpPr>
            <a:cxnSpLocks/>
          </p:cNvCxnSpPr>
          <p:nvPr/>
        </p:nvCxnSpPr>
        <p:spPr>
          <a:xfrm>
            <a:off x="6153150" y="4038600"/>
            <a:ext cx="0" cy="774700"/>
          </a:xfrm>
          <a:prstGeom prst="line">
            <a:avLst/>
          </a:prstGeom>
        </p:spPr>
        <p:style>
          <a:lnRef idx="3">
            <a:schemeClr val="dk1"/>
          </a:lnRef>
          <a:fillRef idx="0">
            <a:schemeClr val="dk1"/>
          </a:fillRef>
          <a:effectRef idx="2">
            <a:schemeClr val="dk1"/>
          </a:effectRef>
          <a:fontRef idx="minor">
            <a:schemeClr val="tx1"/>
          </a:fontRef>
        </p:style>
      </p:cxnSp>
      <p:cxnSp>
        <p:nvCxnSpPr>
          <p:cNvPr id="20" name="Straight Connector 19">
            <a:extLst>
              <a:ext uri="{FF2B5EF4-FFF2-40B4-BE49-F238E27FC236}">
                <a16:creationId xmlns:a16="http://schemas.microsoft.com/office/drawing/2014/main" id="{4B4D1058-4842-4C76-AF2F-A217A6F14301}"/>
              </a:ext>
            </a:extLst>
          </p:cNvPr>
          <p:cNvCxnSpPr>
            <a:cxnSpLocks/>
          </p:cNvCxnSpPr>
          <p:nvPr/>
        </p:nvCxnSpPr>
        <p:spPr>
          <a:xfrm>
            <a:off x="6153150" y="4038600"/>
            <a:ext cx="431800" cy="0"/>
          </a:xfrm>
          <a:prstGeom prst="line">
            <a:avLst/>
          </a:prstGeom>
        </p:spPr>
        <p:style>
          <a:lnRef idx="3">
            <a:schemeClr val="dk1"/>
          </a:lnRef>
          <a:fillRef idx="0">
            <a:schemeClr val="dk1"/>
          </a:fillRef>
          <a:effectRef idx="2">
            <a:schemeClr val="dk1"/>
          </a:effectRef>
          <a:fontRef idx="minor">
            <a:schemeClr val="tx1"/>
          </a:fontRef>
        </p:style>
      </p:cxnSp>
      <p:cxnSp>
        <p:nvCxnSpPr>
          <p:cNvPr id="27" name="Straight Connector 26">
            <a:extLst>
              <a:ext uri="{FF2B5EF4-FFF2-40B4-BE49-F238E27FC236}">
                <a16:creationId xmlns:a16="http://schemas.microsoft.com/office/drawing/2014/main" id="{F2880461-A638-4347-B5AA-8C58C0C1B34C}"/>
              </a:ext>
            </a:extLst>
          </p:cNvPr>
          <p:cNvCxnSpPr>
            <a:cxnSpLocks/>
          </p:cNvCxnSpPr>
          <p:nvPr/>
        </p:nvCxnSpPr>
        <p:spPr>
          <a:xfrm flipH="1">
            <a:off x="6247860" y="2527300"/>
            <a:ext cx="260890" cy="292100"/>
          </a:xfrm>
          <a:prstGeom prst="line">
            <a:avLst/>
          </a:prstGeom>
        </p:spPr>
        <p:style>
          <a:lnRef idx="3">
            <a:schemeClr val="dk1"/>
          </a:lnRef>
          <a:fillRef idx="0">
            <a:schemeClr val="dk1"/>
          </a:fillRef>
          <a:effectRef idx="2">
            <a:schemeClr val="dk1"/>
          </a:effectRef>
          <a:fontRef idx="minor">
            <a:schemeClr val="tx1"/>
          </a:fontRef>
        </p:style>
      </p:cxnSp>
      <p:cxnSp>
        <p:nvCxnSpPr>
          <p:cNvPr id="30" name="Straight Connector 29">
            <a:extLst>
              <a:ext uri="{FF2B5EF4-FFF2-40B4-BE49-F238E27FC236}">
                <a16:creationId xmlns:a16="http://schemas.microsoft.com/office/drawing/2014/main" id="{0B52F417-E02A-475A-9494-CE2F6F865D5E}"/>
              </a:ext>
            </a:extLst>
          </p:cNvPr>
          <p:cNvCxnSpPr>
            <a:cxnSpLocks/>
          </p:cNvCxnSpPr>
          <p:nvPr/>
        </p:nvCxnSpPr>
        <p:spPr>
          <a:xfrm flipH="1" flipV="1">
            <a:off x="6247861" y="2819401"/>
            <a:ext cx="130444" cy="287962"/>
          </a:xfrm>
          <a:prstGeom prst="line">
            <a:avLst/>
          </a:prstGeom>
        </p:spPr>
        <p:style>
          <a:lnRef idx="3">
            <a:schemeClr val="dk1"/>
          </a:lnRef>
          <a:fillRef idx="0">
            <a:schemeClr val="dk1"/>
          </a:fillRef>
          <a:effectRef idx="2">
            <a:schemeClr val="dk1"/>
          </a:effectRef>
          <a:fontRef idx="minor">
            <a:schemeClr val="tx1"/>
          </a:fontRef>
        </p:style>
      </p:cxnSp>
      <p:cxnSp>
        <p:nvCxnSpPr>
          <p:cNvPr id="33" name="Straight Connector 32">
            <a:extLst>
              <a:ext uri="{FF2B5EF4-FFF2-40B4-BE49-F238E27FC236}">
                <a16:creationId xmlns:a16="http://schemas.microsoft.com/office/drawing/2014/main" id="{6418BE10-1A9E-4857-B49B-6C6B77A9C6A1}"/>
              </a:ext>
            </a:extLst>
          </p:cNvPr>
          <p:cNvCxnSpPr>
            <a:cxnSpLocks/>
          </p:cNvCxnSpPr>
          <p:nvPr/>
        </p:nvCxnSpPr>
        <p:spPr>
          <a:xfrm flipH="1" flipV="1">
            <a:off x="6378305" y="3107363"/>
            <a:ext cx="114299" cy="229562"/>
          </a:xfrm>
          <a:prstGeom prst="line">
            <a:avLst/>
          </a:prstGeom>
        </p:spPr>
        <p:style>
          <a:lnRef idx="3">
            <a:schemeClr val="dk1"/>
          </a:lnRef>
          <a:fillRef idx="0">
            <a:schemeClr val="dk1"/>
          </a:fillRef>
          <a:effectRef idx="2">
            <a:schemeClr val="dk1"/>
          </a:effectRef>
          <a:fontRef idx="minor">
            <a:schemeClr val="tx1"/>
          </a:fontRef>
        </p:style>
      </p:cxnSp>
      <p:cxnSp>
        <p:nvCxnSpPr>
          <p:cNvPr id="35" name="Straight Connector 34">
            <a:extLst>
              <a:ext uri="{FF2B5EF4-FFF2-40B4-BE49-F238E27FC236}">
                <a16:creationId xmlns:a16="http://schemas.microsoft.com/office/drawing/2014/main" id="{183B8E11-D4CE-4CCB-A6F0-FC92687E4666}"/>
              </a:ext>
            </a:extLst>
          </p:cNvPr>
          <p:cNvCxnSpPr>
            <a:cxnSpLocks/>
          </p:cNvCxnSpPr>
          <p:nvPr/>
        </p:nvCxnSpPr>
        <p:spPr>
          <a:xfrm flipV="1">
            <a:off x="6378305" y="3325794"/>
            <a:ext cx="113235" cy="265131"/>
          </a:xfrm>
          <a:prstGeom prst="line">
            <a:avLst/>
          </a:prstGeom>
        </p:spPr>
        <p:style>
          <a:lnRef idx="3">
            <a:schemeClr val="dk1"/>
          </a:lnRef>
          <a:fillRef idx="0">
            <a:schemeClr val="dk1"/>
          </a:fillRef>
          <a:effectRef idx="2">
            <a:schemeClr val="dk1"/>
          </a:effectRef>
          <a:fontRef idx="minor">
            <a:schemeClr val="tx1"/>
          </a:fontRef>
        </p:style>
      </p:cxnSp>
      <p:cxnSp>
        <p:nvCxnSpPr>
          <p:cNvPr id="38" name="Straight Connector 37">
            <a:extLst>
              <a:ext uri="{FF2B5EF4-FFF2-40B4-BE49-F238E27FC236}">
                <a16:creationId xmlns:a16="http://schemas.microsoft.com/office/drawing/2014/main" id="{6D2CFA71-D5CA-4CB6-881A-22837410EE8E}"/>
              </a:ext>
            </a:extLst>
          </p:cNvPr>
          <p:cNvCxnSpPr>
            <a:cxnSpLocks/>
          </p:cNvCxnSpPr>
          <p:nvPr/>
        </p:nvCxnSpPr>
        <p:spPr>
          <a:xfrm>
            <a:off x="6369050" y="3590925"/>
            <a:ext cx="215900" cy="447675"/>
          </a:xfrm>
          <a:prstGeom prst="line">
            <a:avLst/>
          </a:prstGeom>
        </p:spPr>
        <p:style>
          <a:lnRef idx="3">
            <a:schemeClr val="dk1"/>
          </a:lnRef>
          <a:fillRef idx="0">
            <a:schemeClr val="dk1"/>
          </a:fillRef>
          <a:effectRef idx="2">
            <a:schemeClr val="dk1"/>
          </a:effectRef>
          <a:fontRef idx="minor">
            <a:schemeClr val="tx1"/>
          </a:fontRef>
        </p:style>
      </p:cxnSp>
      <p:cxnSp>
        <p:nvCxnSpPr>
          <p:cNvPr id="41" name="Straight Connector 40">
            <a:extLst>
              <a:ext uri="{FF2B5EF4-FFF2-40B4-BE49-F238E27FC236}">
                <a16:creationId xmlns:a16="http://schemas.microsoft.com/office/drawing/2014/main" id="{680E7554-43E0-4C3F-9F53-CCC3157636BD}"/>
              </a:ext>
            </a:extLst>
          </p:cNvPr>
          <p:cNvCxnSpPr>
            <a:cxnSpLocks/>
          </p:cNvCxnSpPr>
          <p:nvPr/>
        </p:nvCxnSpPr>
        <p:spPr>
          <a:xfrm>
            <a:off x="7454900" y="3336925"/>
            <a:ext cx="0" cy="301625"/>
          </a:xfrm>
          <a:prstGeom prst="line">
            <a:avLst/>
          </a:prstGeom>
        </p:spPr>
        <p:style>
          <a:lnRef idx="3">
            <a:schemeClr val="dk1"/>
          </a:lnRef>
          <a:fillRef idx="0">
            <a:schemeClr val="dk1"/>
          </a:fillRef>
          <a:effectRef idx="2">
            <a:schemeClr val="dk1"/>
          </a:effectRef>
          <a:fontRef idx="minor">
            <a:schemeClr val="tx1"/>
          </a:fontRef>
        </p:style>
      </p:cxnSp>
      <p:cxnSp>
        <p:nvCxnSpPr>
          <p:cNvPr id="43" name="Straight Connector 42">
            <a:extLst>
              <a:ext uri="{FF2B5EF4-FFF2-40B4-BE49-F238E27FC236}">
                <a16:creationId xmlns:a16="http://schemas.microsoft.com/office/drawing/2014/main" id="{D1198196-5750-439F-BB78-11D0DFE81647}"/>
              </a:ext>
            </a:extLst>
          </p:cNvPr>
          <p:cNvCxnSpPr>
            <a:cxnSpLocks/>
          </p:cNvCxnSpPr>
          <p:nvPr/>
        </p:nvCxnSpPr>
        <p:spPr>
          <a:xfrm>
            <a:off x="7454900" y="3638550"/>
            <a:ext cx="615950" cy="0"/>
          </a:xfrm>
          <a:prstGeom prst="line">
            <a:avLst/>
          </a:prstGeom>
        </p:spPr>
        <p:style>
          <a:lnRef idx="3">
            <a:schemeClr val="dk1"/>
          </a:lnRef>
          <a:fillRef idx="0">
            <a:schemeClr val="dk1"/>
          </a:fillRef>
          <a:effectRef idx="2">
            <a:schemeClr val="dk1"/>
          </a:effectRef>
          <a:fontRef idx="minor">
            <a:schemeClr val="tx1"/>
          </a:fontRef>
        </p:style>
      </p:cxnSp>
      <p:cxnSp>
        <p:nvCxnSpPr>
          <p:cNvPr id="47" name="Straight Connector 46">
            <a:extLst>
              <a:ext uri="{FF2B5EF4-FFF2-40B4-BE49-F238E27FC236}">
                <a16:creationId xmlns:a16="http://schemas.microsoft.com/office/drawing/2014/main" id="{7D568838-CCCC-43F3-A7E0-3FAB9F83E4B1}"/>
              </a:ext>
            </a:extLst>
          </p:cNvPr>
          <p:cNvCxnSpPr>
            <a:cxnSpLocks/>
          </p:cNvCxnSpPr>
          <p:nvPr/>
        </p:nvCxnSpPr>
        <p:spPr>
          <a:xfrm flipV="1">
            <a:off x="6584950" y="3638550"/>
            <a:ext cx="869950" cy="40005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249221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1DB5481-D282-484E-A955-037E1FD5A7D8}"/>
              </a:ext>
            </a:extLst>
          </p:cNvPr>
          <p:cNvPicPr>
            <a:picLocks noChangeAspect="1"/>
          </p:cNvPicPr>
          <p:nvPr/>
        </p:nvPicPr>
        <p:blipFill>
          <a:blip r:embed="rId2"/>
          <a:stretch>
            <a:fillRect/>
          </a:stretch>
        </p:blipFill>
        <p:spPr>
          <a:xfrm>
            <a:off x="192248" y="3990800"/>
            <a:ext cx="5805880" cy="241912"/>
          </a:xfrm>
          <a:prstGeom prst="rect">
            <a:avLst/>
          </a:prstGeom>
        </p:spPr>
      </p:pic>
      <p:sp>
        <p:nvSpPr>
          <p:cNvPr id="6" name="TextBox 5">
            <a:extLst>
              <a:ext uri="{FF2B5EF4-FFF2-40B4-BE49-F238E27FC236}">
                <a16:creationId xmlns:a16="http://schemas.microsoft.com/office/drawing/2014/main" id="{5BDEACE1-9B51-41BD-883E-ED38214EFB2F}"/>
              </a:ext>
            </a:extLst>
          </p:cNvPr>
          <p:cNvSpPr txBox="1"/>
          <p:nvPr/>
        </p:nvSpPr>
        <p:spPr>
          <a:xfrm>
            <a:off x="6417578" y="381341"/>
            <a:ext cx="2961314" cy="923330"/>
          </a:xfrm>
          <a:prstGeom prst="rect">
            <a:avLst/>
          </a:prstGeom>
          <a:noFill/>
        </p:spPr>
        <p:txBody>
          <a:bodyPr wrap="square" rtlCol="0">
            <a:spAutoFit/>
          </a:bodyPr>
          <a:lstStyle/>
          <a:p>
            <a:r>
              <a:rPr lang="en-US" dirty="0"/>
              <a:t>For a generic </a:t>
            </a:r>
            <a:r>
              <a:rPr lang="en-US" dirty="0" err="1"/>
              <a:t>7x7</a:t>
            </a:r>
            <a:r>
              <a:rPr lang="en-US" dirty="0"/>
              <a:t> gridded farm layout, </a:t>
            </a:r>
            <a:r>
              <a:rPr lang="en-US" dirty="0" err="1"/>
              <a:t>avg_ws</a:t>
            </a:r>
            <a:r>
              <a:rPr lang="en-US" dirty="0"/>
              <a:t> = 7.5 m/s, </a:t>
            </a:r>
            <a:r>
              <a:rPr lang="en-US" dirty="0" err="1"/>
              <a:t>rel_spc</a:t>
            </a:r>
            <a:r>
              <a:rPr lang="en-US" dirty="0"/>
              <a:t> = </a:t>
            </a:r>
            <a:r>
              <a:rPr lang="en-US" dirty="0" err="1"/>
              <a:t>7D</a:t>
            </a:r>
            <a:r>
              <a:rPr lang="en-US" dirty="0"/>
              <a:t>, SP = 200</a:t>
            </a:r>
          </a:p>
        </p:txBody>
      </p:sp>
      <p:pic>
        <p:nvPicPr>
          <p:cNvPr id="7" name="Picture 6">
            <a:extLst>
              <a:ext uri="{FF2B5EF4-FFF2-40B4-BE49-F238E27FC236}">
                <a16:creationId xmlns:a16="http://schemas.microsoft.com/office/drawing/2014/main" id="{682FBCC1-A849-45F7-AE96-693055859CD8}"/>
              </a:ext>
            </a:extLst>
          </p:cNvPr>
          <p:cNvPicPr>
            <a:picLocks noChangeAspect="1"/>
          </p:cNvPicPr>
          <p:nvPr/>
        </p:nvPicPr>
        <p:blipFill>
          <a:blip r:embed="rId3"/>
          <a:stretch>
            <a:fillRect/>
          </a:stretch>
        </p:blipFill>
        <p:spPr>
          <a:xfrm>
            <a:off x="526322" y="614362"/>
            <a:ext cx="3771900" cy="2905125"/>
          </a:xfrm>
          <a:prstGeom prst="rect">
            <a:avLst/>
          </a:prstGeom>
        </p:spPr>
      </p:pic>
      <p:sp>
        <p:nvSpPr>
          <p:cNvPr id="8" name="TextBox 7">
            <a:extLst>
              <a:ext uri="{FF2B5EF4-FFF2-40B4-BE49-F238E27FC236}">
                <a16:creationId xmlns:a16="http://schemas.microsoft.com/office/drawing/2014/main" id="{1B82F52A-DE5E-4D21-8F85-E46F28A7DB43}"/>
              </a:ext>
            </a:extLst>
          </p:cNvPr>
          <p:cNvSpPr txBox="1"/>
          <p:nvPr/>
        </p:nvSpPr>
        <p:spPr>
          <a:xfrm>
            <a:off x="620785" y="3605562"/>
            <a:ext cx="612397" cy="369332"/>
          </a:xfrm>
          <a:prstGeom prst="rect">
            <a:avLst/>
          </a:prstGeom>
          <a:noFill/>
        </p:spPr>
        <p:txBody>
          <a:bodyPr wrap="square" rtlCol="0">
            <a:spAutoFit/>
          </a:bodyPr>
          <a:lstStyle/>
          <a:p>
            <a:r>
              <a:rPr lang="en-US" dirty="0"/>
              <a:t>red</a:t>
            </a:r>
          </a:p>
        </p:txBody>
      </p:sp>
      <p:sp>
        <p:nvSpPr>
          <p:cNvPr id="9" name="TextBox 8">
            <a:extLst>
              <a:ext uri="{FF2B5EF4-FFF2-40B4-BE49-F238E27FC236}">
                <a16:creationId xmlns:a16="http://schemas.microsoft.com/office/drawing/2014/main" id="{3B8B9B51-B04D-43A9-87B3-7340112E20C1}"/>
              </a:ext>
            </a:extLst>
          </p:cNvPr>
          <p:cNvSpPr txBox="1"/>
          <p:nvPr/>
        </p:nvSpPr>
        <p:spPr>
          <a:xfrm>
            <a:off x="6467912" y="1619075"/>
            <a:ext cx="2860646" cy="1754326"/>
          </a:xfrm>
          <a:prstGeom prst="rect">
            <a:avLst/>
          </a:prstGeom>
          <a:noFill/>
        </p:spPr>
        <p:txBody>
          <a:bodyPr wrap="square" rtlCol="0">
            <a:spAutoFit/>
          </a:bodyPr>
          <a:lstStyle/>
          <a:p>
            <a:r>
              <a:rPr lang="en-US" dirty="0" err="1"/>
              <a:t>Mean_TI</a:t>
            </a:r>
            <a:r>
              <a:rPr lang="en-US" dirty="0"/>
              <a:t> = 9.78%</a:t>
            </a:r>
          </a:p>
          <a:p>
            <a:r>
              <a:rPr lang="en-US" dirty="0" err="1"/>
              <a:t>Scale_factor</a:t>
            </a:r>
            <a:r>
              <a:rPr lang="en-US" dirty="0"/>
              <a:t> = 0.08  / 0.0978</a:t>
            </a:r>
          </a:p>
          <a:p>
            <a:endParaRPr lang="en-US" dirty="0"/>
          </a:p>
          <a:p>
            <a:r>
              <a:rPr lang="en-US" dirty="0"/>
              <a:t>All </a:t>
            </a:r>
            <a:r>
              <a:rPr lang="en-US" dirty="0" err="1"/>
              <a:t>ti</a:t>
            </a:r>
            <a:r>
              <a:rPr lang="en-US" dirty="0"/>
              <a:t> values multiplied by this to make the black dashed curve </a:t>
            </a:r>
          </a:p>
        </p:txBody>
      </p:sp>
      <p:pic>
        <p:nvPicPr>
          <p:cNvPr id="10" name="Picture 9">
            <a:extLst>
              <a:ext uri="{FF2B5EF4-FFF2-40B4-BE49-F238E27FC236}">
                <a16:creationId xmlns:a16="http://schemas.microsoft.com/office/drawing/2014/main" id="{710185CE-B78F-4CD8-9907-E7602E39149C}"/>
              </a:ext>
            </a:extLst>
          </p:cNvPr>
          <p:cNvPicPr>
            <a:picLocks noChangeAspect="1"/>
          </p:cNvPicPr>
          <p:nvPr/>
        </p:nvPicPr>
        <p:blipFill>
          <a:blip r:embed="rId4"/>
          <a:stretch>
            <a:fillRect/>
          </a:stretch>
        </p:blipFill>
        <p:spPr>
          <a:xfrm>
            <a:off x="5607996" y="3400425"/>
            <a:ext cx="6181725" cy="238125"/>
          </a:xfrm>
          <a:prstGeom prst="rect">
            <a:avLst/>
          </a:prstGeom>
        </p:spPr>
      </p:pic>
      <p:pic>
        <p:nvPicPr>
          <p:cNvPr id="11266" name="Picture 2">
            <a:extLst>
              <a:ext uri="{FF2B5EF4-FFF2-40B4-BE49-F238E27FC236}">
                <a16:creationId xmlns:a16="http://schemas.microsoft.com/office/drawing/2014/main" id="{7B23D49F-AF8A-43FC-B021-865104F2C92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62100" y="4584962"/>
            <a:ext cx="3810000" cy="2676525"/>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a:extLst>
              <a:ext uri="{FF2B5EF4-FFF2-40B4-BE49-F238E27FC236}">
                <a16:creationId xmlns:a16="http://schemas.microsoft.com/office/drawing/2014/main" id="{3E76D01B-F657-42B0-860A-A5872900BC0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97217" y="4584961"/>
            <a:ext cx="3810000" cy="2676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81108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6">
            <a:extLst>
              <a:ext uri="{FF2B5EF4-FFF2-40B4-BE49-F238E27FC236}">
                <a16:creationId xmlns:a16="http://schemas.microsoft.com/office/drawing/2014/main" id="{673E4FD2-BAA6-4C3C-8584-5B51DBDB04B6}"/>
              </a:ext>
            </a:extLst>
          </p:cNvPr>
          <p:cNvGraphicFramePr>
            <a:graphicFrameLocks noGrp="1"/>
          </p:cNvGraphicFramePr>
          <p:nvPr>
            <p:extLst>
              <p:ext uri="{D42A27DB-BD31-4B8C-83A1-F6EECF244321}">
                <p14:modId xmlns:p14="http://schemas.microsoft.com/office/powerpoint/2010/main" val="1078740212"/>
              </p:ext>
            </p:extLst>
          </p:nvPr>
        </p:nvGraphicFramePr>
        <p:xfrm>
          <a:off x="657225" y="4405131"/>
          <a:ext cx="8816693" cy="1381760"/>
        </p:xfrm>
        <a:graphic>
          <a:graphicData uri="http://schemas.openxmlformats.org/drawingml/2006/table">
            <a:tbl>
              <a:tblPr firstRow="1" bandRow="1">
                <a:tableStyleId>{5C22544A-7EE6-4342-B048-85BDC9FD1C3A}</a:tableStyleId>
              </a:tblPr>
              <a:tblGrid>
                <a:gridCol w="1257045">
                  <a:extLst>
                    <a:ext uri="{9D8B030D-6E8A-4147-A177-3AD203B41FA5}">
                      <a16:colId xmlns:a16="http://schemas.microsoft.com/office/drawing/2014/main" val="2233767300"/>
                    </a:ext>
                  </a:extLst>
                </a:gridCol>
                <a:gridCol w="1375371">
                  <a:extLst>
                    <a:ext uri="{9D8B030D-6E8A-4147-A177-3AD203B41FA5}">
                      <a16:colId xmlns:a16="http://schemas.microsoft.com/office/drawing/2014/main" val="3971563571"/>
                    </a:ext>
                  </a:extLst>
                </a:gridCol>
                <a:gridCol w="1667953">
                  <a:extLst>
                    <a:ext uri="{9D8B030D-6E8A-4147-A177-3AD203B41FA5}">
                      <a16:colId xmlns:a16="http://schemas.microsoft.com/office/drawing/2014/main" val="603253173"/>
                    </a:ext>
                  </a:extLst>
                </a:gridCol>
                <a:gridCol w="1618269">
                  <a:extLst>
                    <a:ext uri="{9D8B030D-6E8A-4147-A177-3AD203B41FA5}">
                      <a16:colId xmlns:a16="http://schemas.microsoft.com/office/drawing/2014/main" val="2868889243"/>
                    </a:ext>
                  </a:extLst>
                </a:gridCol>
                <a:gridCol w="1831198">
                  <a:extLst>
                    <a:ext uri="{9D8B030D-6E8A-4147-A177-3AD203B41FA5}">
                      <a16:colId xmlns:a16="http://schemas.microsoft.com/office/drawing/2014/main" val="487374972"/>
                    </a:ext>
                  </a:extLst>
                </a:gridCol>
                <a:gridCol w="1066857">
                  <a:extLst>
                    <a:ext uri="{9D8B030D-6E8A-4147-A177-3AD203B41FA5}">
                      <a16:colId xmlns:a16="http://schemas.microsoft.com/office/drawing/2014/main" val="1177201974"/>
                    </a:ext>
                  </a:extLst>
                </a:gridCol>
              </a:tblGrid>
              <a:tr h="370840">
                <a:tc>
                  <a:txBody>
                    <a:bodyPr/>
                    <a:lstStyle/>
                    <a:p>
                      <a:endParaRPr lang="en-US" dirty="0"/>
                    </a:p>
                  </a:txBody>
                  <a:tcPr/>
                </a:tc>
                <a:tc>
                  <a:txBody>
                    <a:bodyPr/>
                    <a:lstStyle/>
                    <a:p>
                      <a:r>
                        <a:rPr lang="en-US" dirty="0"/>
                        <a:t>z/L &lt; -0.10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-0.10 &lt;z/L &lt; -0.05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-0.05&lt;z/L &lt; 0</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&lt;z/L &lt; 0.05</a:t>
                      </a:r>
                    </a:p>
                    <a:p>
                      <a:endParaRPr lang="en-US" dirty="0"/>
                    </a:p>
                  </a:txBody>
                  <a:tcPr/>
                </a:tc>
                <a:tc>
                  <a:txBody>
                    <a:bodyPr/>
                    <a:lstStyle/>
                    <a:p>
                      <a:r>
                        <a:rPr lang="en-US" dirty="0"/>
                        <a:t>0.05&lt;z/L </a:t>
                      </a:r>
                    </a:p>
                  </a:txBody>
                  <a:tcPr/>
                </a:tc>
                <a:extLst>
                  <a:ext uri="{0D108BD9-81ED-4DB2-BD59-A6C34878D82A}">
                    <a16:rowId xmlns:a16="http://schemas.microsoft.com/office/drawing/2014/main" val="4091417093"/>
                  </a:ext>
                </a:extLst>
              </a:tr>
              <a:tr h="370840">
                <a:tc>
                  <a:txBody>
                    <a:bodyPr/>
                    <a:lstStyle/>
                    <a:p>
                      <a:r>
                        <a:rPr lang="en-US" dirty="0"/>
                        <a:t>Original</a:t>
                      </a:r>
                    </a:p>
                  </a:txBody>
                  <a:tcPr/>
                </a:tc>
                <a:tc>
                  <a:txBody>
                    <a:bodyPr/>
                    <a:lstStyle/>
                    <a:p>
                      <a:r>
                        <a:rPr lang="en-US" dirty="0"/>
                        <a:t>11</a:t>
                      </a:r>
                    </a:p>
                  </a:txBody>
                  <a:tcPr/>
                </a:tc>
                <a:tc>
                  <a:txBody>
                    <a:bodyPr/>
                    <a:lstStyle/>
                    <a:p>
                      <a:r>
                        <a:rPr lang="en-US" dirty="0"/>
                        <a:t>10</a:t>
                      </a:r>
                    </a:p>
                  </a:txBody>
                  <a:tcPr/>
                </a:tc>
                <a:tc>
                  <a:txBody>
                    <a:bodyPr/>
                    <a:lstStyle/>
                    <a:p>
                      <a:r>
                        <a:rPr lang="en-US" dirty="0"/>
                        <a:t>8</a:t>
                      </a:r>
                    </a:p>
                  </a:txBody>
                  <a:tcPr/>
                </a:tc>
                <a:tc>
                  <a:txBody>
                    <a:bodyPr/>
                    <a:lstStyle/>
                    <a:p>
                      <a:r>
                        <a:rPr lang="en-US" dirty="0"/>
                        <a:t>6</a:t>
                      </a:r>
                    </a:p>
                  </a:txBody>
                  <a:tcPr/>
                </a:tc>
                <a:tc>
                  <a:txBody>
                    <a:bodyPr/>
                    <a:lstStyle/>
                    <a:p>
                      <a:r>
                        <a:rPr lang="en-US" dirty="0"/>
                        <a:t>5</a:t>
                      </a:r>
                    </a:p>
                  </a:txBody>
                  <a:tcPr/>
                </a:tc>
                <a:extLst>
                  <a:ext uri="{0D108BD9-81ED-4DB2-BD59-A6C34878D82A}">
                    <a16:rowId xmlns:a16="http://schemas.microsoft.com/office/drawing/2014/main" val="4200591669"/>
                  </a:ext>
                </a:extLst>
              </a:tr>
              <a:tr h="370840">
                <a:tc>
                  <a:txBody>
                    <a:bodyPr/>
                    <a:lstStyle/>
                    <a:p>
                      <a:r>
                        <a:rPr lang="en-US" dirty="0"/>
                        <a:t>Scaled </a:t>
                      </a:r>
                    </a:p>
                  </a:txBody>
                  <a:tcPr/>
                </a:tc>
                <a:tc>
                  <a:txBody>
                    <a:bodyPr/>
                    <a:lstStyle/>
                    <a:p>
                      <a:r>
                        <a:rPr lang="en-US" dirty="0"/>
                        <a:t> 11.8724</a:t>
                      </a:r>
                    </a:p>
                  </a:txBody>
                  <a:tcPr/>
                </a:tc>
                <a:tc>
                  <a:txBody>
                    <a:bodyPr/>
                    <a:lstStyle/>
                    <a:p>
                      <a:r>
                        <a:rPr lang="en-US" dirty="0"/>
                        <a:t>10.7931</a:t>
                      </a:r>
                    </a:p>
                  </a:txBody>
                  <a:tcPr/>
                </a:tc>
                <a:tc>
                  <a:txBody>
                    <a:bodyPr/>
                    <a:lstStyle/>
                    <a:p>
                      <a:r>
                        <a:rPr lang="en-US" dirty="0"/>
                        <a:t>8.63440</a:t>
                      </a:r>
                    </a:p>
                  </a:txBody>
                  <a:tcPr/>
                </a:tc>
                <a:tc>
                  <a:txBody>
                    <a:bodyPr/>
                    <a:lstStyle/>
                    <a:p>
                      <a:r>
                        <a:rPr lang="en-US" dirty="0"/>
                        <a:t>6.4758</a:t>
                      </a:r>
                    </a:p>
                  </a:txBody>
                  <a:tcPr/>
                </a:tc>
                <a:tc>
                  <a:txBody>
                    <a:bodyPr/>
                    <a:lstStyle/>
                    <a:p>
                      <a:r>
                        <a:rPr lang="en-US" dirty="0"/>
                        <a:t>5.3965</a:t>
                      </a:r>
                    </a:p>
                  </a:txBody>
                  <a:tcPr/>
                </a:tc>
                <a:extLst>
                  <a:ext uri="{0D108BD9-81ED-4DB2-BD59-A6C34878D82A}">
                    <a16:rowId xmlns:a16="http://schemas.microsoft.com/office/drawing/2014/main" val="1637695595"/>
                  </a:ext>
                </a:extLst>
              </a:tr>
            </a:tbl>
          </a:graphicData>
        </a:graphic>
      </p:graphicFrame>
      <p:pic>
        <p:nvPicPr>
          <p:cNvPr id="13" name="Picture 12">
            <a:extLst>
              <a:ext uri="{FF2B5EF4-FFF2-40B4-BE49-F238E27FC236}">
                <a16:creationId xmlns:a16="http://schemas.microsoft.com/office/drawing/2014/main" id="{CAB42504-9BE7-4A79-B352-F0B04B201D19}"/>
              </a:ext>
            </a:extLst>
          </p:cNvPr>
          <p:cNvPicPr>
            <a:picLocks noChangeAspect="1"/>
          </p:cNvPicPr>
          <p:nvPr/>
        </p:nvPicPr>
        <p:blipFill>
          <a:blip r:embed="rId2"/>
          <a:stretch>
            <a:fillRect/>
          </a:stretch>
        </p:blipFill>
        <p:spPr>
          <a:xfrm>
            <a:off x="5006408" y="920511"/>
            <a:ext cx="3389682" cy="2677274"/>
          </a:xfrm>
          <a:prstGeom prst="rect">
            <a:avLst/>
          </a:prstGeom>
        </p:spPr>
      </p:pic>
      <p:sp>
        <p:nvSpPr>
          <p:cNvPr id="14" name="TextBox 13">
            <a:extLst>
              <a:ext uri="{FF2B5EF4-FFF2-40B4-BE49-F238E27FC236}">
                <a16:creationId xmlns:a16="http://schemas.microsoft.com/office/drawing/2014/main" id="{B5A19202-9C18-464B-8590-CDD347E3D5FA}"/>
              </a:ext>
            </a:extLst>
          </p:cNvPr>
          <p:cNvSpPr txBox="1"/>
          <p:nvPr/>
        </p:nvSpPr>
        <p:spPr>
          <a:xfrm>
            <a:off x="8846287" y="1071109"/>
            <a:ext cx="1775637" cy="369332"/>
          </a:xfrm>
          <a:prstGeom prst="rect">
            <a:avLst/>
          </a:prstGeom>
          <a:noFill/>
        </p:spPr>
        <p:txBody>
          <a:bodyPr wrap="square" rtlCol="0">
            <a:spAutoFit/>
          </a:bodyPr>
          <a:lstStyle/>
          <a:p>
            <a:r>
              <a:rPr lang="en-US" dirty="0"/>
              <a:t>Mean = 7.18% </a:t>
            </a:r>
          </a:p>
        </p:txBody>
      </p:sp>
      <p:sp>
        <p:nvSpPr>
          <p:cNvPr id="16" name="TextBox 15">
            <a:extLst>
              <a:ext uri="{FF2B5EF4-FFF2-40B4-BE49-F238E27FC236}">
                <a16:creationId xmlns:a16="http://schemas.microsoft.com/office/drawing/2014/main" id="{991107E9-3D7C-4E12-9FAC-658B3711CED2}"/>
              </a:ext>
            </a:extLst>
          </p:cNvPr>
          <p:cNvSpPr txBox="1"/>
          <p:nvPr/>
        </p:nvSpPr>
        <p:spPr>
          <a:xfrm>
            <a:off x="8846287" y="1568654"/>
            <a:ext cx="3140065" cy="369332"/>
          </a:xfrm>
          <a:prstGeom prst="rect">
            <a:avLst/>
          </a:prstGeom>
          <a:noFill/>
        </p:spPr>
        <p:txBody>
          <a:bodyPr wrap="square">
            <a:spAutoFit/>
          </a:bodyPr>
          <a:lstStyle/>
          <a:p>
            <a:r>
              <a:rPr lang="en-US" dirty="0" err="1"/>
              <a:t>Scale_factor</a:t>
            </a:r>
            <a:r>
              <a:rPr lang="en-US" dirty="0"/>
              <a:t> = 0.08  / 0.0718</a:t>
            </a:r>
          </a:p>
        </p:txBody>
      </p:sp>
      <p:pic>
        <p:nvPicPr>
          <p:cNvPr id="17" name="Picture 16">
            <a:extLst>
              <a:ext uri="{FF2B5EF4-FFF2-40B4-BE49-F238E27FC236}">
                <a16:creationId xmlns:a16="http://schemas.microsoft.com/office/drawing/2014/main" id="{1E6CB836-E569-4E91-9D97-E9566FF562F3}"/>
              </a:ext>
            </a:extLst>
          </p:cNvPr>
          <p:cNvPicPr>
            <a:picLocks noChangeAspect="1"/>
          </p:cNvPicPr>
          <p:nvPr/>
        </p:nvPicPr>
        <p:blipFill>
          <a:blip r:embed="rId3"/>
          <a:stretch>
            <a:fillRect/>
          </a:stretch>
        </p:blipFill>
        <p:spPr>
          <a:xfrm>
            <a:off x="205648" y="295303"/>
            <a:ext cx="4897817" cy="3564315"/>
          </a:xfrm>
          <a:prstGeom prst="rect">
            <a:avLst/>
          </a:prstGeom>
        </p:spPr>
      </p:pic>
    </p:spTree>
    <p:extLst>
      <p:ext uri="{BB962C8B-B14F-4D97-AF65-F5344CB8AC3E}">
        <p14:creationId xmlns:p14="http://schemas.microsoft.com/office/powerpoint/2010/main" val="19153210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CCA3101-877A-4DB2-912E-10DE0F42D0A6}"/>
              </a:ext>
            </a:extLst>
          </p:cNvPr>
          <p:cNvSpPr txBox="1"/>
          <p:nvPr/>
        </p:nvSpPr>
        <p:spPr>
          <a:xfrm>
            <a:off x="5086350" y="395288"/>
            <a:ext cx="4019550" cy="1477328"/>
          </a:xfrm>
          <a:prstGeom prst="rect">
            <a:avLst/>
          </a:prstGeom>
          <a:noFill/>
        </p:spPr>
        <p:txBody>
          <a:bodyPr wrap="square" rtlCol="0">
            <a:spAutoFit/>
          </a:bodyPr>
          <a:lstStyle/>
          <a:p>
            <a:r>
              <a:rPr lang="en-US" dirty="0"/>
              <a:t>Ideas for TI. Why would we just look at a function of spacing? Maybe split it up by AEP baseline regions (high, low, </a:t>
            </a:r>
            <a:r>
              <a:rPr lang="en-US" dirty="0" err="1"/>
              <a:t>etc</a:t>
            </a:r>
            <a:r>
              <a:rPr lang="en-US" dirty="0"/>
              <a:t>). Or wake loss (how do they compare). – Try on JUMP </a:t>
            </a:r>
          </a:p>
        </p:txBody>
      </p:sp>
      <p:pic>
        <p:nvPicPr>
          <p:cNvPr id="1026" name="Picture 2">
            <a:extLst>
              <a:ext uri="{FF2B5EF4-FFF2-40B4-BE49-F238E27FC236}">
                <a16:creationId xmlns:a16="http://schemas.microsoft.com/office/drawing/2014/main" id="{E9B42FFF-1009-43D9-968A-CDC4574D6D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1938" y="395288"/>
            <a:ext cx="3609975" cy="252412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042449B-D05F-43A4-B694-4018F1BE5DEF}"/>
              </a:ext>
            </a:extLst>
          </p:cNvPr>
          <p:cNvSpPr txBox="1"/>
          <p:nvPr/>
        </p:nvSpPr>
        <p:spPr>
          <a:xfrm>
            <a:off x="619125" y="2114107"/>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pic>
        <p:nvPicPr>
          <p:cNvPr id="1028" name="Picture 4">
            <a:extLst>
              <a:ext uri="{FF2B5EF4-FFF2-40B4-BE49-F238E27FC236}">
                <a16:creationId xmlns:a16="http://schemas.microsoft.com/office/drawing/2014/main" id="{F71444A6-58AC-4D74-8805-42E9A0F7AA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8113" y="2940195"/>
            <a:ext cx="3733800" cy="252412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A2A089F-AFA7-42C6-BB22-2A99991BAF30}"/>
              </a:ext>
            </a:extLst>
          </p:cNvPr>
          <p:cNvSpPr txBox="1"/>
          <p:nvPr/>
        </p:nvSpPr>
        <p:spPr>
          <a:xfrm>
            <a:off x="3433763" y="4645985"/>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pic>
        <p:nvPicPr>
          <p:cNvPr id="1030" name="Picture 6">
            <a:extLst>
              <a:ext uri="{FF2B5EF4-FFF2-40B4-BE49-F238E27FC236}">
                <a16:creationId xmlns:a16="http://schemas.microsoft.com/office/drawing/2014/main" id="{AED70F27-2483-467B-A6D5-D0E3831F49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69186" y="1973991"/>
            <a:ext cx="3609975" cy="252412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69EA637-8D22-43DB-841D-4AF6A9ED07F1}"/>
              </a:ext>
            </a:extLst>
          </p:cNvPr>
          <p:cNvSpPr txBox="1"/>
          <p:nvPr/>
        </p:nvSpPr>
        <p:spPr>
          <a:xfrm>
            <a:off x="5086350" y="3751359"/>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pic>
        <p:nvPicPr>
          <p:cNvPr id="1034" name="Picture 10">
            <a:extLst>
              <a:ext uri="{FF2B5EF4-FFF2-40B4-BE49-F238E27FC236}">
                <a16:creationId xmlns:a16="http://schemas.microsoft.com/office/drawing/2014/main" id="{1975CD30-CC0C-40CB-93B8-9DC53C8B3B4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69186" y="4437732"/>
            <a:ext cx="3733800" cy="252412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B0632DA8-51B9-4E51-A6EC-AA3C604BEFF4}"/>
              </a:ext>
            </a:extLst>
          </p:cNvPr>
          <p:cNvSpPr txBox="1"/>
          <p:nvPr/>
        </p:nvSpPr>
        <p:spPr>
          <a:xfrm>
            <a:off x="8064836" y="6202545"/>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spTree>
    <p:extLst>
      <p:ext uri="{BB962C8B-B14F-4D97-AF65-F5344CB8AC3E}">
        <p14:creationId xmlns:p14="http://schemas.microsoft.com/office/powerpoint/2010/main" val="29054689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D23537B-8928-43D7-9BFB-E44056BC5AC3}"/>
              </a:ext>
            </a:extLst>
          </p:cNvPr>
          <p:cNvPicPr>
            <a:picLocks noChangeAspect="1"/>
          </p:cNvPicPr>
          <p:nvPr/>
        </p:nvPicPr>
        <p:blipFill>
          <a:blip r:embed="rId2"/>
          <a:stretch>
            <a:fillRect/>
          </a:stretch>
        </p:blipFill>
        <p:spPr>
          <a:xfrm>
            <a:off x="9718828" y="110906"/>
            <a:ext cx="2406496" cy="1837254"/>
          </a:xfrm>
          <a:prstGeom prst="rect">
            <a:avLst/>
          </a:prstGeom>
        </p:spPr>
      </p:pic>
      <p:sp>
        <p:nvSpPr>
          <p:cNvPr id="7" name="Flowchart: Delay 6">
            <a:extLst>
              <a:ext uri="{FF2B5EF4-FFF2-40B4-BE49-F238E27FC236}">
                <a16:creationId xmlns:a16="http://schemas.microsoft.com/office/drawing/2014/main" id="{58165D81-B6CC-40B7-9C53-11C3DD0DB06C}"/>
              </a:ext>
            </a:extLst>
          </p:cNvPr>
          <p:cNvSpPr/>
          <p:nvPr/>
        </p:nvSpPr>
        <p:spPr>
          <a:xfrm rot="10800000">
            <a:off x="3358992" y="2552701"/>
            <a:ext cx="1485900" cy="962025"/>
          </a:xfrm>
          <a:prstGeom prst="flowChartDelay">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B43060D-E019-4959-A4F9-BFAA1807FA2D}"/>
              </a:ext>
            </a:extLst>
          </p:cNvPr>
          <p:cNvSpPr>
            <a:spLocks noChangeAspect="1"/>
          </p:cNvSpPr>
          <p:nvPr/>
        </p:nvSpPr>
        <p:spPr>
          <a:xfrm>
            <a:off x="4287680" y="2871789"/>
            <a:ext cx="323848" cy="323848"/>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76C2DD87-F5ED-436F-A5F3-4EEDC1EF8861}"/>
              </a:ext>
            </a:extLst>
          </p:cNvPr>
          <p:cNvCxnSpPr>
            <a:cxnSpLocks/>
            <a:stCxn id="7" idx="2"/>
            <a:endCxn id="7" idx="0"/>
          </p:cNvCxnSpPr>
          <p:nvPr/>
        </p:nvCxnSpPr>
        <p:spPr>
          <a:xfrm>
            <a:off x="4101942" y="2552701"/>
            <a:ext cx="0" cy="962025"/>
          </a:xfrm>
          <a:prstGeom prst="line">
            <a:avLst/>
          </a:prstGeom>
          <a:ln w="38100"/>
        </p:spPr>
        <p:style>
          <a:lnRef idx="3">
            <a:schemeClr val="dk1"/>
          </a:lnRef>
          <a:fillRef idx="0">
            <a:schemeClr val="dk1"/>
          </a:fillRef>
          <a:effectRef idx="2">
            <a:schemeClr val="dk1"/>
          </a:effectRef>
          <a:fontRef idx="minor">
            <a:schemeClr val="tx1"/>
          </a:fontRef>
        </p:style>
      </p:cxnSp>
      <p:sp>
        <p:nvSpPr>
          <p:cNvPr id="12" name="Rectangle 11">
            <a:extLst>
              <a:ext uri="{FF2B5EF4-FFF2-40B4-BE49-F238E27FC236}">
                <a16:creationId xmlns:a16="http://schemas.microsoft.com/office/drawing/2014/main" id="{F3902119-875A-403E-B8CE-42455E9D16F6}"/>
              </a:ext>
            </a:extLst>
          </p:cNvPr>
          <p:cNvSpPr/>
          <p:nvPr/>
        </p:nvSpPr>
        <p:spPr>
          <a:xfrm>
            <a:off x="3455668" y="3033714"/>
            <a:ext cx="45719" cy="2405062"/>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772459-4008-4E9B-966C-43841CE6A91B}"/>
              </a:ext>
            </a:extLst>
          </p:cNvPr>
          <p:cNvSpPr/>
          <p:nvPr/>
        </p:nvSpPr>
        <p:spPr>
          <a:xfrm>
            <a:off x="3455668" y="628650"/>
            <a:ext cx="45719" cy="2405062"/>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a:extLst>
              <a:ext uri="{FF2B5EF4-FFF2-40B4-BE49-F238E27FC236}">
                <a16:creationId xmlns:a16="http://schemas.microsoft.com/office/drawing/2014/main" id="{0A614067-4CB3-41DE-B924-E36AF3A8F819}"/>
              </a:ext>
            </a:extLst>
          </p:cNvPr>
          <p:cNvCxnSpPr>
            <a:cxnSpLocks/>
          </p:cNvCxnSpPr>
          <p:nvPr/>
        </p:nvCxnSpPr>
        <p:spPr>
          <a:xfrm>
            <a:off x="1000125" y="3033712"/>
            <a:ext cx="224790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9" name="Straight Connector 18">
            <a:extLst>
              <a:ext uri="{FF2B5EF4-FFF2-40B4-BE49-F238E27FC236}">
                <a16:creationId xmlns:a16="http://schemas.microsoft.com/office/drawing/2014/main" id="{F38EE95F-9BE4-43DE-92D2-0894B8CE66B8}"/>
              </a:ext>
            </a:extLst>
          </p:cNvPr>
          <p:cNvCxnSpPr>
            <a:cxnSpLocks/>
          </p:cNvCxnSpPr>
          <p:nvPr/>
        </p:nvCxnSpPr>
        <p:spPr>
          <a:xfrm>
            <a:off x="1000125" y="828674"/>
            <a:ext cx="0" cy="4410075"/>
          </a:xfrm>
          <a:prstGeom prst="line">
            <a:avLst/>
          </a:prstGeom>
        </p:spPr>
        <p:style>
          <a:lnRef idx="1">
            <a:schemeClr val="accent1"/>
          </a:lnRef>
          <a:fillRef idx="0">
            <a:schemeClr val="accent1"/>
          </a:fillRef>
          <a:effectRef idx="0">
            <a:schemeClr val="accent1"/>
          </a:effectRef>
          <a:fontRef idx="minor">
            <a:schemeClr val="tx1"/>
          </a:fontRef>
        </p:style>
      </p:cxnSp>
      <p:sp>
        <p:nvSpPr>
          <p:cNvPr id="21" name="Freeform: Shape 20">
            <a:extLst>
              <a:ext uri="{FF2B5EF4-FFF2-40B4-BE49-F238E27FC236}">
                <a16:creationId xmlns:a16="http://schemas.microsoft.com/office/drawing/2014/main" id="{76531ACF-48C3-4018-8B0E-0AA51DC32887}"/>
              </a:ext>
            </a:extLst>
          </p:cNvPr>
          <p:cNvSpPr/>
          <p:nvPr/>
        </p:nvSpPr>
        <p:spPr>
          <a:xfrm>
            <a:off x="1000125" y="857250"/>
            <a:ext cx="1419226" cy="4352925"/>
          </a:xfrm>
          <a:custGeom>
            <a:avLst/>
            <a:gdLst>
              <a:gd name="connsiteX0" fmla="*/ 0 w 1419226"/>
              <a:gd name="connsiteY0" fmla="*/ 0 h 4352925"/>
              <a:gd name="connsiteX1" fmla="*/ 1419225 w 1419226"/>
              <a:gd name="connsiteY1" fmla="*/ 2171700 h 4352925"/>
              <a:gd name="connsiteX2" fmla="*/ 9525 w 1419226"/>
              <a:gd name="connsiteY2" fmla="*/ 4352925 h 4352925"/>
            </a:gdLst>
            <a:ahLst/>
            <a:cxnLst>
              <a:cxn ang="0">
                <a:pos x="connsiteX0" y="connsiteY0"/>
              </a:cxn>
              <a:cxn ang="0">
                <a:pos x="connsiteX1" y="connsiteY1"/>
              </a:cxn>
              <a:cxn ang="0">
                <a:pos x="connsiteX2" y="connsiteY2"/>
              </a:cxn>
            </a:cxnLst>
            <a:rect l="l" t="t" r="r" b="b"/>
            <a:pathLst>
              <a:path w="1419226" h="4352925">
                <a:moveTo>
                  <a:pt x="0" y="0"/>
                </a:moveTo>
                <a:cubicBezTo>
                  <a:pt x="708819" y="723106"/>
                  <a:pt x="1417638" y="1446213"/>
                  <a:pt x="1419225" y="2171700"/>
                </a:cubicBezTo>
                <a:cubicBezTo>
                  <a:pt x="1420812" y="2897187"/>
                  <a:pt x="249237" y="4106863"/>
                  <a:pt x="9525" y="4352925"/>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58A7FD7B-3321-41EC-B7A8-3004C7164E6F}"/>
              </a:ext>
            </a:extLst>
          </p:cNvPr>
          <p:cNvSpPr txBox="1"/>
          <p:nvPr/>
        </p:nvSpPr>
        <p:spPr>
          <a:xfrm>
            <a:off x="691992" y="2849045"/>
            <a:ext cx="308120" cy="369332"/>
          </a:xfrm>
          <a:prstGeom prst="rect">
            <a:avLst/>
          </a:prstGeom>
          <a:noFill/>
        </p:spPr>
        <p:txBody>
          <a:bodyPr wrap="square" rtlCol="0">
            <a:spAutoFit/>
          </a:bodyPr>
          <a:lstStyle/>
          <a:p>
            <a:r>
              <a:rPr lang="en-US" dirty="0"/>
              <a:t>0</a:t>
            </a:r>
          </a:p>
        </p:txBody>
      </p:sp>
      <p:cxnSp>
        <p:nvCxnSpPr>
          <p:cNvPr id="24" name="Straight Connector 23">
            <a:extLst>
              <a:ext uri="{FF2B5EF4-FFF2-40B4-BE49-F238E27FC236}">
                <a16:creationId xmlns:a16="http://schemas.microsoft.com/office/drawing/2014/main" id="{DF39B7C1-069E-4497-84F0-BED772075A08}"/>
              </a:ext>
            </a:extLst>
          </p:cNvPr>
          <p:cNvCxnSpPr>
            <a:cxnSpLocks/>
          </p:cNvCxnSpPr>
          <p:nvPr/>
        </p:nvCxnSpPr>
        <p:spPr>
          <a:xfrm>
            <a:off x="1000112" y="2409825"/>
            <a:ext cx="127636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C56E4DD-25A5-425E-ACD3-D7EAC89BCA07}"/>
              </a:ext>
            </a:extLst>
          </p:cNvPr>
          <p:cNvCxnSpPr>
            <a:cxnSpLocks/>
          </p:cNvCxnSpPr>
          <p:nvPr/>
        </p:nvCxnSpPr>
        <p:spPr>
          <a:xfrm>
            <a:off x="1000111" y="3533776"/>
            <a:ext cx="1276363" cy="0"/>
          </a:xfrm>
          <a:prstGeom prst="line">
            <a:avLst/>
          </a:prstGeom>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EF21E92D-FE05-4CC1-BB61-F01D70421AA4}"/>
              </a:ext>
            </a:extLst>
          </p:cNvPr>
          <p:cNvSpPr txBox="1"/>
          <p:nvPr/>
        </p:nvSpPr>
        <p:spPr>
          <a:xfrm>
            <a:off x="723150" y="2225159"/>
            <a:ext cx="304800" cy="369332"/>
          </a:xfrm>
          <a:prstGeom prst="rect">
            <a:avLst/>
          </a:prstGeom>
          <a:noFill/>
        </p:spPr>
        <p:txBody>
          <a:bodyPr wrap="square" rtlCol="0">
            <a:spAutoFit/>
          </a:bodyPr>
          <a:lstStyle/>
          <a:p>
            <a:r>
              <a:rPr lang="en-US" dirty="0"/>
              <a:t>s</a:t>
            </a:r>
          </a:p>
        </p:txBody>
      </p:sp>
      <p:sp>
        <p:nvSpPr>
          <p:cNvPr id="27" name="TextBox 26">
            <a:extLst>
              <a:ext uri="{FF2B5EF4-FFF2-40B4-BE49-F238E27FC236}">
                <a16:creationId xmlns:a16="http://schemas.microsoft.com/office/drawing/2014/main" id="{142723E7-CFE9-4DA0-8935-00A4ABF02660}"/>
              </a:ext>
            </a:extLst>
          </p:cNvPr>
          <p:cNvSpPr txBox="1"/>
          <p:nvPr/>
        </p:nvSpPr>
        <p:spPr>
          <a:xfrm>
            <a:off x="723150" y="3383518"/>
            <a:ext cx="304800" cy="369332"/>
          </a:xfrm>
          <a:prstGeom prst="rect">
            <a:avLst/>
          </a:prstGeom>
          <a:noFill/>
        </p:spPr>
        <p:txBody>
          <a:bodyPr wrap="square" rtlCol="0">
            <a:spAutoFit/>
          </a:bodyPr>
          <a:lstStyle/>
          <a:p>
            <a:r>
              <a:rPr lang="en-US" dirty="0"/>
              <a:t>s</a:t>
            </a:r>
          </a:p>
        </p:txBody>
      </p:sp>
      <p:cxnSp>
        <p:nvCxnSpPr>
          <p:cNvPr id="29" name="Straight Arrow Connector 28">
            <a:extLst>
              <a:ext uri="{FF2B5EF4-FFF2-40B4-BE49-F238E27FC236}">
                <a16:creationId xmlns:a16="http://schemas.microsoft.com/office/drawing/2014/main" id="{DF2F8E11-E2E6-4724-BA21-E2594E498984}"/>
              </a:ext>
            </a:extLst>
          </p:cNvPr>
          <p:cNvCxnSpPr>
            <a:cxnSpLocks/>
            <a:stCxn id="22" idx="3"/>
          </p:cNvCxnSpPr>
          <p:nvPr/>
        </p:nvCxnSpPr>
        <p:spPr>
          <a:xfrm flipV="1">
            <a:off x="1000112" y="1948160"/>
            <a:ext cx="2158142" cy="1085551"/>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D560D53D-4171-495B-A1B6-CAE829138895}"/>
              </a:ext>
            </a:extLst>
          </p:cNvPr>
          <p:cNvCxnSpPr>
            <a:cxnSpLocks/>
          </p:cNvCxnSpPr>
          <p:nvPr/>
        </p:nvCxnSpPr>
        <p:spPr>
          <a:xfrm>
            <a:off x="991693" y="3050321"/>
            <a:ext cx="2176901" cy="860315"/>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8C25115-3EEF-4143-9C84-C61437A04D2C}"/>
              </a:ext>
            </a:extLst>
          </p:cNvPr>
          <p:cNvCxnSpPr>
            <a:cxnSpLocks/>
            <a:stCxn id="22" idx="3"/>
          </p:cNvCxnSpPr>
          <p:nvPr/>
        </p:nvCxnSpPr>
        <p:spPr>
          <a:xfrm flipV="1">
            <a:off x="1000112" y="2476276"/>
            <a:ext cx="1855001" cy="557435"/>
          </a:xfrm>
          <a:prstGeom prst="line">
            <a:avLst/>
          </a:prstGeom>
        </p:spPr>
        <p:style>
          <a:lnRef idx="3">
            <a:schemeClr val="accent5"/>
          </a:lnRef>
          <a:fillRef idx="0">
            <a:schemeClr val="accent5"/>
          </a:fillRef>
          <a:effectRef idx="2">
            <a:schemeClr val="accent5"/>
          </a:effectRef>
          <a:fontRef idx="minor">
            <a:schemeClr val="tx1"/>
          </a:fontRef>
        </p:style>
      </p:cxnSp>
      <p:cxnSp>
        <p:nvCxnSpPr>
          <p:cNvPr id="39" name="Straight Connector 38">
            <a:extLst>
              <a:ext uri="{FF2B5EF4-FFF2-40B4-BE49-F238E27FC236}">
                <a16:creationId xmlns:a16="http://schemas.microsoft.com/office/drawing/2014/main" id="{B79DBCC0-4C3A-4725-9828-523C200CB4FD}"/>
              </a:ext>
            </a:extLst>
          </p:cNvPr>
          <p:cNvCxnSpPr/>
          <p:nvPr/>
        </p:nvCxnSpPr>
        <p:spPr>
          <a:xfrm>
            <a:off x="991693" y="1209675"/>
            <a:ext cx="398957"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30526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20CEF9B-3933-4065-874B-34AD2F6BE15F}"/>
              </a:ext>
            </a:extLst>
          </p:cNvPr>
          <p:cNvPicPr>
            <a:picLocks noChangeAspect="1"/>
          </p:cNvPicPr>
          <p:nvPr/>
        </p:nvPicPr>
        <p:blipFill>
          <a:blip r:embed="rId2"/>
          <a:stretch>
            <a:fillRect/>
          </a:stretch>
        </p:blipFill>
        <p:spPr>
          <a:xfrm>
            <a:off x="381000" y="142875"/>
            <a:ext cx="3181350" cy="2867025"/>
          </a:xfrm>
          <a:prstGeom prst="rect">
            <a:avLst/>
          </a:prstGeom>
        </p:spPr>
      </p:pic>
      <p:pic>
        <p:nvPicPr>
          <p:cNvPr id="9" name="Picture 8">
            <a:extLst>
              <a:ext uri="{FF2B5EF4-FFF2-40B4-BE49-F238E27FC236}">
                <a16:creationId xmlns:a16="http://schemas.microsoft.com/office/drawing/2014/main" id="{1E94DABC-8186-4C70-852E-6442ED0AEFD4}"/>
              </a:ext>
            </a:extLst>
          </p:cNvPr>
          <p:cNvPicPr>
            <a:picLocks noChangeAspect="1"/>
          </p:cNvPicPr>
          <p:nvPr/>
        </p:nvPicPr>
        <p:blipFill>
          <a:blip r:embed="rId3"/>
          <a:stretch>
            <a:fillRect/>
          </a:stretch>
        </p:blipFill>
        <p:spPr>
          <a:xfrm>
            <a:off x="4102573" y="142875"/>
            <a:ext cx="3381375" cy="2743200"/>
          </a:xfrm>
          <a:prstGeom prst="rect">
            <a:avLst/>
          </a:prstGeom>
        </p:spPr>
      </p:pic>
      <p:pic>
        <p:nvPicPr>
          <p:cNvPr id="10" name="Picture 9">
            <a:extLst>
              <a:ext uri="{FF2B5EF4-FFF2-40B4-BE49-F238E27FC236}">
                <a16:creationId xmlns:a16="http://schemas.microsoft.com/office/drawing/2014/main" id="{64A53B1B-6D4A-442F-9319-C2FC58850F5A}"/>
              </a:ext>
            </a:extLst>
          </p:cNvPr>
          <p:cNvPicPr>
            <a:picLocks noChangeAspect="1"/>
          </p:cNvPicPr>
          <p:nvPr/>
        </p:nvPicPr>
        <p:blipFill>
          <a:blip r:embed="rId4"/>
          <a:stretch>
            <a:fillRect/>
          </a:stretch>
        </p:blipFill>
        <p:spPr>
          <a:xfrm>
            <a:off x="8024171" y="142875"/>
            <a:ext cx="3095625" cy="2781300"/>
          </a:xfrm>
          <a:prstGeom prst="rect">
            <a:avLst/>
          </a:prstGeom>
        </p:spPr>
      </p:pic>
      <p:pic>
        <p:nvPicPr>
          <p:cNvPr id="1030" name="Picture 6">
            <a:extLst>
              <a:ext uri="{FF2B5EF4-FFF2-40B4-BE49-F238E27FC236}">
                <a16:creationId xmlns:a16="http://schemas.microsoft.com/office/drawing/2014/main" id="{ED2B2354-26BE-4FBB-B893-E2FC85C33EE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172" y="2886075"/>
            <a:ext cx="6412580" cy="4257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88792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6" name="Picture 6">
            <a:extLst>
              <a:ext uri="{FF2B5EF4-FFF2-40B4-BE49-F238E27FC236}">
                <a16:creationId xmlns:a16="http://schemas.microsoft.com/office/drawing/2014/main" id="{48718AFE-8266-471B-A7C8-F71AE3105A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22709" y="211253"/>
            <a:ext cx="5509595" cy="372066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A639C035-64A1-437E-AAE9-C6664B76C3F3}"/>
              </a:ext>
            </a:extLst>
          </p:cNvPr>
          <p:cNvSpPr txBox="1"/>
          <p:nvPr/>
        </p:nvSpPr>
        <p:spPr>
          <a:xfrm>
            <a:off x="6829778" y="3143476"/>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pic>
        <p:nvPicPr>
          <p:cNvPr id="15368" name="Picture 8">
            <a:extLst>
              <a:ext uri="{FF2B5EF4-FFF2-40B4-BE49-F238E27FC236}">
                <a16:creationId xmlns:a16="http://schemas.microsoft.com/office/drawing/2014/main" id="{E85A640A-C202-4C96-9AB2-FF239C1D69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6775" y="220419"/>
            <a:ext cx="5457825" cy="377614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CC404A7-F5E5-4682-8CAF-76CA7A0B0268}"/>
              </a:ext>
            </a:extLst>
          </p:cNvPr>
          <p:cNvSpPr txBox="1"/>
          <p:nvPr/>
        </p:nvSpPr>
        <p:spPr>
          <a:xfrm>
            <a:off x="1097986" y="3244334"/>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spTree>
    <p:extLst>
      <p:ext uri="{BB962C8B-B14F-4D97-AF65-F5344CB8AC3E}">
        <p14:creationId xmlns:p14="http://schemas.microsoft.com/office/powerpoint/2010/main" val="9512794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43AFA555-E691-45B7-BD78-E76BB33FC2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8150" y="276225"/>
            <a:ext cx="3867150" cy="252412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259C0782-72EB-4435-A86D-46160BA95E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43377" y="276225"/>
            <a:ext cx="3714750" cy="2524125"/>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24286850-2EA8-4CD5-BAEA-161A968F81FA}"/>
              </a:ext>
            </a:extLst>
          </p:cNvPr>
          <p:cNvSpPr txBox="1"/>
          <p:nvPr/>
        </p:nvSpPr>
        <p:spPr>
          <a:xfrm>
            <a:off x="904875" y="2023587"/>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sp>
        <p:nvSpPr>
          <p:cNvPr id="11" name="TextBox 10">
            <a:extLst>
              <a:ext uri="{FF2B5EF4-FFF2-40B4-BE49-F238E27FC236}">
                <a16:creationId xmlns:a16="http://schemas.microsoft.com/office/drawing/2014/main" id="{270E943F-F224-4692-BF1C-A396183A997F}"/>
              </a:ext>
            </a:extLst>
          </p:cNvPr>
          <p:cNvSpPr txBox="1"/>
          <p:nvPr/>
        </p:nvSpPr>
        <p:spPr>
          <a:xfrm>
            <a:off x="4419602" y="2089965"/>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pic>
        <p:nvPicPr>
          <p:cNvPr id="4122" name="Picture 26">
            <a:extLst>
              <a:ext uri="{FF2B5EF4-FFF2-40B4-BE49-F238E27FC236}">
                <a16:creationId xmlns:a16="http://schemas.microsoft.com/office/drawing/2014/main" id="{C591D858-3427-4221-99A2-5925F68F3C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76800" y="3400425"/>
            <a:ext cx="3524250" cy="2609850"/>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7348AC20-F356-4D54-9FEB-CE95D227C89D}"/>
              </a:ext>
            </a:extLst>
          </p:cNvPr>
          <p:cNvSpPr txBox="1"/>
          <p:nvPr/>
        </p:nvSpPr>
        <p:spPr>
          <a:xfrm>
            <a:off x="5324475" y="5271016"/>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pic>
        <p:nvPicPr>
          <p:cNvPr id="14338" name="Picture 2">
            <a:extLst>
              <a:ext uri="{FF2B5EF4-FFF2-40B4-BE49-F238E27FC236}">
                <a16:creationId xmlns:a16="http://schemas.microsoft.com/office/drawing/2014/main" id="{DD82CB96-AE05-4087-905D-603C7062165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23977" y="3400425"/>
            <a:ext cx="3533775" cy="260985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DE621EDA-4855-48F2-B88A-231C0AE867B2}"/>
              </a:ext>
            </a:extLst>
          </p:cNvPr>
          <p:cNvSpPr txBox="1"/>
          <p:nvPr/>
        </p:nvSpPr>
        <p:spPr>
          <a:xfrm>
            <a:off x="1704975" y="5236091"/>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spTree>
    <p:extLst>
      <p:ext uri="{BB962C8B-B14F-4D97-AF65-F5344CB8AC3E}">
        <p14:creationId xmlns:p14="http://schemas.microsoft.com/office/powerpoint/2010/main" val="34421786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4" name="Picture 4">
            <a:extLst>
              <a:ext uri="{FF2B5EF4-FFF2-40B4-BE49-F238E27FC236}">
                <a16:creationId xmlns:a16="http://schemas.microsoft.com/office/drawing/2014/main" id="{804A14F3-4952-43A7-AEBD-ECC3428BF5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09962" y="504825"/>
            <a:ext cx="7210425" cy="5715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BFDDA71-61EE-4494-9E51-C61C800BBB0F}"/>
              </a:ext>
            </a:extLst>
          </p:cNvPr>
          <p:cNvSpPr txBox="1"/>
          <p:nvPr/>
        </p:nvSpPr>
        <p:spPr>
          <a:xfrm>
            <a:off x="4133850" y="504825"/>
            <a:ext cx="68580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10</a:t>
            </a:r>
          </a:p>
        </p:txBody>
      </p:sp>
      <p:sp>
        <p:nvSpPr>
          <p:cNvPr id="6" name="TextBox 5">
            <a:extLst>
              <a:ext uri="{FF2B5EF4-FFF2-40B4-BE49-F238E27FC236}">
                <a16:creationId xmlns:a16="http://schemas.microsoft.com/office/drawing/2014/main" id="{21763C5F-8242-4027-9733-AF0B11348684}"/>
              </a:ext>
            </a:extLst>
          </p:cNvPr>
          <p:cNvSpPr txBox="1"/>
          <p:nvPr/>
        </p:nvSpPr>
        <p:spPr>
          <a:xfrm>
            <a:off x="4133850" y="1611298"/>
            <a:ext cx="68580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20</a:t>
            </a:r>
          </a:p>
        </p:txBody>
      </p:sp>
      <p:sp>
        <p:nvSpPr>
          <p:cNvPr id="7" name="TextBox 6">
            <a:extLst>
              <a:ext uri="{FF2B5EF4-FFF2-40B4-BE49-F238E27FC236}">
                <a16:creationId xmlns:a16="http://schemas.microsoft.com/office/drawing/2014/main" id="{40D712A6-3409-40F6-A93C-DB65CE4616C5}"/>
              </a:ext>
            </a:extLst>
          </p:cNvPr>
          <p:cNvSpPr txBox="1"/>
          <p:nvPr/>
        </p:nvSpPr>
        <p:spPr>
          <a:xfrm>
            <a:off x="4133850" y="2717771"/>
            <a:ext cx="68580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12</a:t>
            </a:r>
          </a:p>
        </p:txBody>
      </p:sp>
      <p:sp>
        <p:nvSpPr>
          <p:cNvPr id="8" name="TextBox 7">
            <a:extLst>
              <a:ext uri="{FF2B5EF4-FFF2-40B4-BE49-F238E27FC236}">
                <a16:creationId xmlns:a16="http://schemas.microsoft.com/office/drawing/2014/main" id="{5AF0ECF6-0C5C-4586-8E1D-EC0E985E688C}"/>
              </a:ext>
            </a:extLst>
          </p:cNvPr>
          <p:cNvSpPr txBox="1"/>
          <p:nvPr/>
        </p:nvSpPr>
        <p:spPr>
          <a:xfrm>
            <a:off x="4133850" y="3730134"/>
            <a:ext cx="68580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11</a:t>
            </a:r>
          </a:p>
        </p:txBody>
      </p:sp>
      <p:sp>
        <p:nvSpPr>
          <p:cNvPr id="9" name="TextBox 8">
            <a:extLst>
              <a:ext uri="{FF2B5EF4-FFF2-40B4-BE49-F238E27FC236}">
                <a16:creationId xmlns:a16="http://schemas.microsoft.com/office/drawing/2014/main" id="{956E129A-EC1E-4714-9E0A-1C5F669B9118}"/>
              </a:ext>
            </a:extLst>
          </p:cNvPr>
          <p:cNvSpPr txBox="1"/>
          <p:nvPr/>
        </p:nvSpPr>
        <p:spPr>
          <a:xfrm>
            <a:off x="4048125" y="4818127"/>
            <a:ext cx="68580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7</a:t>
            </a:r>
          </a:p>
        </p:txBody>
      </p:sp>
    </p:spTree>
    <p:extLst>
      <p:ext uri="{BB962C8B-B14F-4D97-AF65-F5344CB8AC3E}">
        <p14:creationId xmlns:p14="http://schemas.microsoft.com/office/powerpoint/2010/main" val="10688810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able 14">
            <a:extLst>
              <a:ext uri="{FF2B5EF4-FFF2-40B4-BE49-F238E27FC236}">
                <a16:creationId xmlns:a16="http://schemas.microsoft.com/office/drawing/2014/main" id="{6BFE642E-5A7C-43FC-A2A5-EE952AA75DFA}"/>
              </a:ext>
            </a:extLst>
          </p:cNvPr>
          <p:cNvGraphicFramePr>
            <a:graphicFrameLocks noGrp="1"/>
          </p:cNvGraphicFramePr>
          <p:nvPr>
            <p:extLst>
              <p:ext uri="{D42A27DB-BD31-4B8C-83A1-F6EECF244321}">
                <p14:modId xmlns:p14="http://schemas.microsoft.com/office/powerpoint/2010/main" val="2020754199"/>
              </p:ext>
            </p:extLst>
          </p:nvPr>
        </p:nvGraphicFramePr>
        <p:xfrm>
          <a:off x="335558" y="829391"/>
          <a:ext cx="12001500" cy="3657600"/>
        </p:xfrm>
        <a:graphic>
          <a:graphicData uri="http://schemas.openxmlformats.org/drawingml/2006/table">
            <a:tbl>
              <a:tblPr firstRow="1" bandRow="1">
                <a:tableStyleId>{5C22544A-7EE6-4342-B048-85BDC9FD1C3A}</a:tableStyleId>
              </a:tblPr>
              <a:tblGrid>
                <a:gridCol w="1714500">
                  <a:extLst>
                    <a:ext uri="{9D8B030D-6E8A-4147-A177-3AD203B41FA5}">
                      <a16:colId xmlns:a16="http://schemas.microsoft.com/office/drawing/2014/main" val="568072987"/>
                    </a:ext>
                  </a:extLst>
                </a:gridCol>
                <a:gridCol w="1714500">
                  <a:extLst>
                    <a:ext uri="{9D8B030D-6E8A-4147-A177-3AD203B41FA5}">
                      <a16:colId xmlns:a16="http://schemas.microsoft.com/office/drawing/2014/main" val="1395124488"/>
                    </a:ext>
                  </a:extLst>
                </a:gridCol>
                <a:gridCol w="1714500">
                  <a:extLst>
                    <a:ext uri="{9D8B030D-6E8A-4147-A177-3AD203B41FA5}">
                      <a16:colId xmlns:a16="http://schemas.microsoft.com/office/drawing/2014/main" val="3780071437"/>
                    </a:ext>
                  </a:extLst>
                </a:gridCol>
                <a:gridCol w="1714500">
                  <a:extLst>
                    <a:ext uri="{9D8B030D-6E8A-4147-A177-3AD203B41FA5}">
                      <a16:colId xmlns:a16="http://schemas.microsoft.com/office/drawing/2014/main" val="3529357084"/>
                    </a:ext>
                  </a:extLst>
                </a:gridCol>
                <a:gridCol w="1714500">
                  <a:extLst>
                    <a:ext uri="{9D8B030D-6E8A-4147-A177-3AD203B41FA5}">
                      <a16:colId xmlns:a16="http://schemas.microsoft.com/office/drawing/2014/main" val="1224705429"/>
                    </a:ext>
                  </a:extLst>
                </a:gridCol>
                <a:gridCol w="1714500">
                  <a:extLst>
                    <a:ext uri="{9D8B030D-6E8A-4147-A177-3AD203B41FA5}">
                      <a16:colId xmlns:a16="http://schemas.microsoft.com/office/drawing/2014/main" val="43794184"/>
                    </a:ext>
                  </a:extLst>
                </a:gridCol>
                <a:gridCol w="1714500">
                  <a:extLst>
                    <a:ext uri="{9D8B030D-6E8A-4147-A177-3AD203B41FA5}">
                      <a16:colId xmlns:a16="http://schemas.microsoft.com/office/drawing/2014/main" val="1103498209"/>
                    </a:ext>
                  </a:extLst>
                </a:gridCol>
              </a:tblGrid>
              <a:tr h="1245304">
                <a:tc>
                  <a:txBody>
                    <a:bodyPr/>
                    <a:lstStyle/>
                    <a:p>
                      <a:r>
                        <a:rPr lang="en-US" dirty="0"/>
                        <a:t>Turbine Spacing</a:t>
                      </a:r>
                    </a:p>
                  </a:txBody>
                  <a:tcPr/>
                </a:tc>
                <a:tc>
                  <a:txBody>
                    <a:bodyPr/>
                    <a:lstStyle/>
                    <a:p>
                      <a:r>
                        <a:rPr lang="en-US" dirty="0"/>
                        <a:t>AEP Gain basic</a:t>
                      </a:r>
                    </a:p>
                  </a:txBody>
                  <a:tcPr/>
                </a:tc>
                <a:tc>
                  <a:txBody>
                    <a:bodyPr/>
                    <a:lstStyle/>
                    <a:p>
                      <a:r>
                        <a:rPr lang="en-US" dirty="0"/>
                        <a:t>AEP Gain with wd </a:t>
                      </a:r>
                      <a:r>
                        <a:rPr lang="en-US" dirty="0" err="1"/>
                        <a:t>unc</a:t>
                      </a:r>
                      <a:endParaRPr lang="en-US" dirty="0"/>
                    </a:p>
                  </a:txBody>
                  <a:tcPr/>
                </a:tc>
                <a:tc>
                  <a:txBody>
                    <a:bodyPr/>
                    <a:lstStyle/>
                    <a:p>
                      <a:r>
                        <a:rPr lang="en-US" dirty="0"/>
                        <a:t>Baseline Wake loss </a:t>
                      </a:r>
                      <a:r>
                        <a:rPr lang="en-US" dirty="0" err="1"/>
                        <a:t>OG</a:t>
                      </a:r>
                      <a:endParaRPr lang="en-US" dirty="0"/>
                    </a:p>
                  </a:txBody>
                  <a:tcPr/>
                </a:tc>
                <a:tc>
                  <a:txBody>
                    <a:bodyPr/>
                    <a:lstStyle/>
                    <a:p>
                      <a:r>
                        <a:rPr lang="en-US" dirty="0"/>
                        <a:t>Baseline wake loss UNC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Abs Difference between wake loss</a:t>
                      </a:r>
                    </a:p>
                    <a:p>
                      <a:endParaRPr lang="en-US" dirty="0"/>
                    </a:p>
                  </a:txBody>
                  <a:tcPr/>
                </a:tc>
                <a:tc>
                  <a:txBody>
                    <a:bodyPr/>
                    <a:lstStyle/>
                    <a:p>
                      <a:r>
                        <a:rPr lang="en-US" dirty="0"/>
                        <a:t>% Abs Difference between AEP gain</a:t>
                      </a:r>
                    </a:p>
                  </a:txBody>
                  <a:tcPr/>
                </a:tc>
                <a:extLst>
                  <a:ext uri="{0D108BD9-81ED-4DB2-BD59-A6C34878D82A}">
                    <a16:rowId xmlns:a16="http://schemas.microsoft.com/office/drawing/2014/main" val="1804825415"/>
                  </a:ext>
                </a:extLst>
              </a:tr>
              <a:tr h="544821">
                <a:tc>
                  <a:txBody>
                    <a:bodyPr/>
                    <a:lstStyle/>
                    <a:p>
                      <a:r>
                        <a:rPr lang="en-US" dirty="0"/>
                        <a:t>4</a:t>
                      </a:r>
                    </a:p>
                  </a:txBody>
                  <a:tcPr/>
                </a:tc>
                <a:tc>
                  <a:txBody>
                    <a:bodyPr/>
                    <a:lstStyle/>
                    <a:p>
                      <a:r>
                        <a:rPr lang="en-US" dirty="0"/>
                        <a:t>5.404</a:t>
                      </a:r>
                    </a:p>
                  </a:txBody>
                  <a:tcPr/>
                </a:tc>
                <a:tc>
                  <a:txBody>
                    <a:bodyPr/>
                    <a:lstStyle/>
                    <a:p>
                      <a:r>
                        <a:rPr lang="en-US" dirty="0"/>
                        <a:t>3.401</a:t>
                      </a:r>
                    </a:p>
                  </a:txBody>
                  <a:tcPr/>
                </a:tc>
                <a:tc>
                  <a:txBody>
                    <a:bodyPr/>
                    <a:lstStyle/>
                    <a:p>
                      <a:r>
                        <a:rPr lang="en-US" dirty="0"/>
                        <a:t>13.63</a:t>
                      </a:r>
                    </a:p>
                    <a:p>
                      <a:endParaRPr lang="en-US" dirty="0"/>
                    </a:p>
                  </a:txBody>
                  <a:tcPr/>
                </a:tc>
                <a:tc>
                  <a:txBody>
                    <a:bodyPr/>
                    <a:lstStyle/>
                    <a:p>
                      <a:r>
                        <a:rPr lang="en-US" dirty="0"/>
                        <a:t>13.85</a:t>
                      </a:r>
                    </a:p>
                    <a:p>
                      <a:endParaRPr lang="en-US" dirty="0"/>
                    </a:p>
                  </a:txBody>
                  <a:tcPr/>
                </a:tc>
                <a:tc>
                  <a:txBody>
                    <a:bodyPr/>
                    <a:lstStyle/>
                    <a:p>
                      <a:r>
                        <a:rPr lang="en-US" dirty="0"/>
                        <a:t>1.601164483</a:t>
                      </a:r>
                    </a:p>
                    <a:p>
                      <a:endParaRPr lang="en-US" dirty="0"/>
                    </a:p>
                  </a:txBody>
                  <a:tcPr/>
                </a:tc>
                <a:tc>
                  <a:txBody>
                    <a:bodyPr/>
                    <a:lstStyle/>
                    <a:p>
                      <a:r>
                        <a:rPr lang="en-US" dirty="0"/>
                        <a:t>45.49687677</a:t>
                      </a:r>
                    </a:p>
                    <a:p>
                      <a:endParaRPr lang="en-US" dirty="0"/>
                    </a:p>
                  </a:txBody>
                  <a:tcPr/>
                </a:tc>
                <a:extLst>
                  <a:ext uri="{0D108BD9-81ED-4DB2-BD59-A6C34878D82A}">
                    <a16:rowId xmlns:a16="http://schemas.microsoft.com/office/drawing/2014/main" val="2686142345"/>
                  </a:ext>
                </a:extLst>
              </a:tr>
              <a:tr h="544821">
                <a:tc>
                  <a:txBody>
                    <a:bodyPr/>
                    <a:lstStyle/>
                    <a:p>
                      <a:r>
                        <a:rPr lang="en-US" dirty="0"/>
                        <a:t>7</a:t>
                      </a:r>
                    </a:p>
                  </a:txBody>
                  <a:tcPr/>
                </a:tc>
                <a:tc>
                  <a:txBody>
                    <a:bodyPr/>
                    <a:lstStyle/>
                    <a:p>
                      <a:r>
                        <a:rPr lang="en-US" dirty="0"/>
                        <a:t>1.317</a:t>
                      </a:r>
                    </a:p>
                  </a:txBody>
                  <a:tcPr/>
                </a:tc>
                <a:tc>
                  <a:txBody>
                    <a:bodyPr/>
                    <a:lstStyle/>
                    <a:p>
                      <a:r>
                        <a:rPr lang="en-US" dirty="0"/>
                        <a:t>0.609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5.56</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5.73</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3.011514615</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73.52024922</a:t>
                      </a:r>
                    </a:p>
                    <a:p>
                      <a:endParaRPr lang="en-US" dirty="0"/>
                    </a:p>
                  </a:txBody>
                  <a:tcPr/>
                </a:tc>
                <a:extLst>
                  <a:ext uri="{0D108BD9-81ED-4DB2-BD59-A6C34878D82A}">
                    <a16:rowId xmlns:a16="http://schemas.microsoft.com/office/drawing/2014/main" val="3984866727"/>
                  </a:ext>
                </a:extLst>
              </a:tr>
              <a:tr h="778315">
                <a:tc>
                  <a:txBody>
                    <a:bodyPr/>
                    <a:lstStyle/>
                    <a:p>
                      <a:r>
                        <a:rPr lang="en-US" dirty="0"/>
                        <a:t>10</a:t>
                      </a:r>
                    </a:p>
                  </a:txBody>
                  <a:tcPr/>
                </a:tc>
                <a:tc>
                  <a:txBody>
                    <a:bodyPr/>
                    <a:lstStyle/>
                    <a:p>
                      <a:r>
                        <a:rPr lang="en-US" dirty="0"/>
                        <a:t>0.418</a:t>
                      </a:r>
                    </a:p>
                  </a:txBody>
                  <a:tcPr/>
                </a:tc>
                <a:tc>
                  <a:txBody>
                    <a:bodyPr/>
                    <a:lstStyle/>
                    <a:p>
                      <a:r>
                        <a:rPr lang="en-US" dirty="0"/>
                        <a:t>0.109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3.03</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3.13</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3.246753247</a:t>
                      </a:r>
                    </a:p>
                    <a:p>
                      <a:endParaRPr lang="en-US" dirty="0"/>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117.2675522</a:t>
                      </a:r>
                    </a:p>
                    <a:p>
                      <a:endParaRPr lang="en-US" dirty="0"/>
                    </a:p>
                  </a:txBody>
                  <a:tcPr/>
                </a:tc>
                <a:extLst>
                  <a:ext uri="{0D108BD9-81ED-4DB2-BD59-A6C34878D82A}">
                    <a16:rowId xmlns:a16="http://schemas.microsoft.com/office/drawing/2014/main" val="3758748748"/>
                  </a:ext>
                </a:extLst>
              </a:tr>
            </a:tbl>
          </a:graphicData>
        </a:graphic>
      </p:graphicFrame>
    </p:spTree>
    <p:extLst>
      <p:ext uri="{BB962C8B-B14F-4D97-AF65-F5344CB8AC3E}">
        <p14:creationId xmlns:p14="http://schemas.microsoft.com/office/powerpoint/2010/main" val="13472722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6" name="Picture 6">
            <a:extLst>
              <a:ext uri="{FF2B5EF4-FFF2-40B4-BE49-F238E27FC236}">
                <a16:creationId xmlns:a16="http://schemas.microsoft.com/office/drawing/2014/main" id="{8AB51D42-EDE1-442F-B7D8-D1E54A5D38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263" y="563826"/>
            <a:ext cx="3705225" cy="252412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069DFB81-80FA-4F9B-BE58-4DD6CD999963}"/>
              </a:ext>
            </a:extLst>
          </p:cNvPr>
          <p:cNvSpPr txBox="1"/>
          <p:nvPr/>
        </p:nvSpPr>
        <p:spPr>
          <a:xfrm flipH="1">
            <a:off x="3481389" y="2312028"/>
            <a:ext cx="419099"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pic>
        <p:nvPicPr>
          <p:cNvPr id="10252" name="Picture 12">
            <a:extLst>
              <a:ext uri="{FF2B5EF4-FFF2-40B4-BE49-F238E27FC236}">
                <a16:creationId xmlns:a16="http://schemas.microsoft.com/office/drawing/2014/main" id="{5F068222-89FF-4135-B48D-D8730C4579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263" y="3087951"/>
            <a:ext cx="3705225" cy="2562225"/>
          </a:xfrm>
          <a:prstGeom prst="rect">
            <a:avLst/>
          </a:prstGeom>
          <a:noFill/>
          <a:extLst>
            <a:ext uri="{909E8E84-426E-40DD-AFC4-6F175D3DCCD1}">
              <a14:hiddenFill xmlns:a14="http://schemas.microsoft.com/office/drawing/2010/main">
                <a:solidFill>
                  <a:srgbClr val="FFFFFF"/>
                </a:solidFill>
              </a14:hiddenFill>
            </a:ext>
          </a:extLst>
        </p:spPr>
      </p:pic>
      <p:pic>
        <p:nvPicPr>
          <p:cNvPr id="10254" name="Picture 14">
            <a:extLst>
              <a:ext uri="{FF2B5EF4-FFF2-40B4-BE49-F238E27FC236}">
                <a16:creationId xmlns:a16="http://schemas.microsoft.com/office/drawing/2014/main" id="{86E32421-6183-43D7-82AF-9ED9E208AE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00512" y="563826"/>
            <a:ext cx="3705225" cy="25908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C9CA9679-1DFC-4FA7-B145-17D526C5F6A9}"/>
              </a:ext>
            </a:extLst>
          </p:cNvPr>
          <p:cNvSpPr txBox="1"/>
          <p:nvPr/>
        </p:nvSpPr>
        <p:spPr>
          <a:xfrm>
            <a:off x="7367587" y="2312028"/>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sp>
        <p:nvSpPr>
          <p:cNvPr id="3" name="TextBox 2">
            <a:extLst>
              <a:ext uri="{FF2B5EF4-FFF2-40B4-BE49-F238E27FC236}">
                <a16:creationId xmlns:a16="http://schemas.microsoft.com/office/drawing/2014/main" id="{FDC6CD05-BC49-43F0-A777-EB078A375291}"/>
              </a:ext>
            </a:extLst>
          </p:cNvPr>
          <p:cNvSpPr txBox="1"/>
          <p:nvPr/>
        </p:nvSpPr>
        <p:spPr>
          <a:xfrm flipH="1">
            <a:off x="3418252" y="4850440"/>
            <a:ext cx="419099"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c</a:t>
            </a:r>
          </a:p>
        </p:txBody>
      </p:sp>
      <p:pic>
        <p:nvPicPr>
          <p:cNvPr id="5128" name="Picture 8">
            <a:extLst>
              <a:ext uri="{FF2B5EF4-FFF2-40B4-BE49-F238E27FC236}">
                <a16:creationId xmlns:a16="http://schemas.microsoft.com/office/drawing/2014/main" id="{7D13B14E-6970-4F3A-9E7C-0C00CA452CE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00512" y="3087951"/>
            <a:ext cx="3743325" cy="25241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26BFC20-25FD-45A2-B741-74E8FB052E05}"/>
              </a:ext>
            </a:extLst>
          </p:cNvPr>
          <p:cNvSpPr txBox="1"/>
          <p:nvPr/>
        </p:nvSpPr>
        <p:spPr>
          <a:xfrm>
            <a:off x="7386638" y="4850440"/>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d</a:t>
            </a:r>
          </a:p>
        </p:txBody>
      </p:sp>
    </p:spTree>
    <p:extLst>
      <p:ext uri="{BB962C8B-B14F-4D97-AF65-F5344CB8AC3E}">
        <p14:creationId xmlns:p14="http://schemas.microsoft.com/office/powerpoint/2010/main" val="8191237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6349104-93FE-42CE-81DB-48EFC054205B}"/>
              </a:ext>
            </a:extLst>
          </p:cNvPr>
          <p:cNvPicPr>
            <a:picLocks noChangeAspect="1"/>
          </p:cNvPicPr>
          <p:nvPr/>
        </p:nvPicPr>
        <p:blipFill>
          <a:blip r:embed="rId2"/>
          <a:stretch>
            <a:fillRect/>
          </a:stretch>
        </p:blipFill>
        <p:spPr>
          <a:xfrm>
            <a:off x="269669" y="4401879"/>
            <a:ext cx="3254112" cy="3603882"/>
          </a:xfrm>
          <a:prstGeom prst="rect">
            <a:avLst/>
          </a:prstGeom>
        </p:spPr>
      </p:pic>
      <p:sp>
        <p:nvSpPr>
          <p:cNvPr id="5" name="Rectangle 4">
            <a:extLst>
              <a:ext uri="{FF2B5EF4-FFF2-40B4-BE49-F238E27FC236}">
                <a16:creationId xmlns:a16="http://schemas.microsoft.com/office/drawing/2014/main" id="{98C39908-83D9-4842-96E1-7FC59847AEA3}"/>
              </a:ext>
            </a:extLst>
          </p:cNvPr>
          <p:cNvSpPr/>
          <p:nvPr/>
        </p:nvSpPr>
        <p:spPr>
          <a:xfrm>
            <a:off x="1747991" y="1495533"/>
            <a:ext cx="1623527" cy="53184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WIND Toolkit</a:t>
            </a:r>
          </a:p>
        </p:txBody>
      </p:sp>
      <p:sp>
        <p:nvSpPr>
          <p:cNvPr id="7" name="Rectangle 6">
            <a:extLst>
              <a:ext uri="{FF2B5EF4-FFF2-40B4-BE49-F238E27FC236}">
                <a16:creationId xmlns:a16="http://schemas.microsoft.com/office/drawing/2014/main" id="{2C47360B-6BE6-46B2-8F39-FDC462999642}"/>
              </a:ext>
            </a:extLst>
          </p:cNvPr>
          <p:cNvSpPr/>
          <p:nvPr/>
        </p:nvSpPr>
        <p:spPr>
          <a:xfrm>
            <a:off x="1747991" y="2598978"/>
            <a:ext cx="1623527" cy="80898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U.S. Wind Turbine Database</a:t>
            </a:r>
          </a:p>
        </p:txBody>
      </p:sp>
      <p:sp>
        <p:nvSpPr>
          <p:cNvPr id="8" name="Rectangle 7">
            <a:extLst>
              <a:ext uri="{FF2B5EF4-FFF2-40B4-BE49-F238E27FC236}">
                <a16:creationId xmlns:a16="http://schemas.microsoft.com/office/drawing/2014/main" id="{80AF3846-2698-41CB-BC98-F0378B4580E2}"/>
              </a:ext>
            </a:extLst>
          </p:cNvPr>
          <p:cNvSpPr/>
          <p:nvPr/>
        </p:nvSpPr>
        <p:spPr>
          <a:xfrm>
            <a:off x="3929646" y="2068787"/>
            <a:ext cx="1293432" cy="53184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Wind Rose</a:t>
            </a:r>
          </a:p>
        </p:txBody>
      </p:sp>
      <p:sp>
        <p:nvSpPr>
          <p:cNvPr id="9" name="Rectangle 8">
            <a:extLst>
              <a:ext uri="{FF2B5EF4-FFF2-40B4-BE49-F238E27FC236}">
                <a16:creationId xmlns:a16="http://schemas.microsoft.com/office/drawing/2014/main" id="{838C7447-FAF5-458E-9CF8-5E1A7C6FA7DD}"/>
              </a:ext>
            </a:extLst>
          </p:cNvPr>
          <p:cNvSpPr/>
          <p:nvPr/>
        </p:nvSpPr>
        <p:spPr>
          <a:xfrm>
            <a:off x="6994296" y="2067133"/>
            <a:ext cx="1623527" cy="53184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Optimization</a:t>
            </a:r>
          </a:p>
        </p:txBody>
      </p:sp>
      <p:sp>
        <p:nvSpPr>
          <p:cNvPr id="10" name="Rectangle 9">
            <a:extLst>
              <a:ext uri="{FF2B5EF4-FFF2-40B4-BE49-F238E27FC236}">
                <a16:creationId xmlns:a16="http://schemas.microsoft.com/office/drawing/2014/main" id="{5C398E76-F008-4BD1-8AC1-EEBA318D8096}"/>
              </a:ext>
            </a:extLst>
          </p:cNvPr>
          <p:cNvSpPr/>
          <p:nvPr/>
        </p:nvSpPr>
        <p:spPr>
          <a:xfrm>
            <a:off x="9170311" y="1928564"/>
            <a:ext cx="1623527" cy="80898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Wake Steering Performance Results</a:t>
            </a:r>
          </a:p>
        </p:txBody>
      </p:sp>
      <p:sp>
        <p:nvSpPr>
          <p:cNvPr id="11" name="Rectangle 10">
            <a:extLst>
              <a:ext uri="{FF2B5EF4-FFF2-40B4-BE49-F238E27FC236}">
                <a16:creationId xmlns:a16="http://schemas.microsoft.com/office/drawing/2014/main" id="{04C6C976-F368-4A0C-B8C3-05E9468705F9}"/>
              </a:ext>
            </a:extLst>
          </p:cNvPr>
          <p:cNvSpPr/>
          <p:nvPr/>
        </p:nvSpPr>
        <p:spPr>
          <a:xfrm>
            <a:off x="3923721" y="737035"/>
            <a:ext cx="1623527" cy="794119"/>
          </a:xfrm>
          <a:prstGeom prst="rect">
            <a:avLst/>
          </a:prstGeom>
          <a:ln>
            <a:prstDash val="dash"/>
          </a:ln>
        </p:spPr>
        <p:style>
          <a:lnRef idx="2">
            <a:schemeClr val="dk1"/>
          </a:lnRef>
          <a:fillRef idx="1">
            <a:schemeClr val="lt1"/>
          </a:fillRef>
          <a:effectRef idx="0">
            <a:schemeClr val="dk1"/>
          </a:effectRef>
          <a:fontRef idx="minor">
            <a:schemeClr val="dk1"/>
          </a:fontRef>
        </p:style>
        <p:txBody>
          <a:bodyPr rtlCol="0" anchor="ctr"/>
          <a:lstStyle/>
          <a:p>
            <a:pPr algn="ctr"/>
            <a:r>
              <a:rPr lang="en-US" dirty="0"/>
              <a:t>Turbulence Intensity Model</a:t>
            </a:r>
          </a:p>
        </p:txBody>
      </p:sp>
      <p:sp>
        <p:nvSpPr>
          <p:cNvPr id="12" name="Rectangle 11">
            <a:extLst>
              <a:ext uri="{FF2B5EF4-FFF2-40B4-BE49-F238E27FC236}">
                <a16:creationId xmlns:a16="http://schemas.microsoft.com/office/drawing/2014/main" id="{7EF8EF19-86D2-4F4F-9306-1E99638972F2}"/>
              </a:ext>
            </a:extLst>
          </p:cNvPr>
          <p:cNvSpPr/>
          <p:nvPr/>
        </p:nvSpPr>
        <p:spPr>
          <a:xfrm>
            <a:off x="6736711" y="999309"/>
            <a:ext cx="2138696" cy="531845"/>
          </a:xfrm>
          <a:prstGeom prst="rect">
            <a:avLst/>
          </a:prstGeom>
          <a:ln>
            <a:prstDash val="dash"/>
          </a:ln>
        </p:spPr>
        <p:style>
          <a:lnRef idx="2">
            <a:schemeClr val="dk1"/>
          </a:lnRef>
          <a:fillRef idx="1">
            <a:schemeClr val="lt1"/>
          </a:fillRef>
          <a:effectRef idx="0">
            <a:schemeClr val="dk1"/>
          </a:effectRef>
          <a:fontRef idx="minor">
            <a:schemeClr val="dk1"/>
          </a:fontRef>
        </p:style>
        <p:txBody>
          <a:bodyPr rtlCol="0" anchor="ctr"/>
          <a:lstStyle/>
          <a:p>
            <a:pPr algn="ctr"/>
            <a:r>
              <a:rPr lang="en-US" dirty="0"/>
              <a:t>Reference Turbine Normalization</a:t>
            </a:r>
          </a:p>
        </p:txBody>
      </p:sp>
      <p:sp>
        <p:nvSpPr>
          <p:cNvPr id="13" name="Rectangle 12">
            <a:extLst>
              <a:ext uri="{FF2B5EF4-FFF2-40B4-BE49-F238E27FC236}">
                <a16:creationId xmlns:a16="http://schemas.microsoft.com/office/drawing/2014/main" id="{6D3997FF-EAF7-4555-8110-542992875B95}"/>
              </a:ext>
            </a:extLst>
          </p:cNvPr>
          <p:cNvSpPr/>
          <p:nvPr/>
        </p:nvSpPr>
        <p:spPr>
          <a:xfrm>
            <a:off x="6309031" y="3187888"/>
            <a:ext cx="1623527" cy="53184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Gauss Curl Hybrid Model</a:t>
            </a:r>
          </a:p>
        </p:txBody>
      </p:sp>
      <p:sp>
        <p:nvSpPr>
          <p:cNvPr id="14" name="Rectangle 13">
            <a:extLst>
              <a:ext uri="{FF2B5EF4-FFF2-40B4-BE49-F238E27FC236}">
                <a16:creationId xmlns:a16="http://schemas.microsoft.com/office/drawing/2014/main" id="{07A8D761-B196-4D82-AAE2-F15C77EDE50E}"/>
              </a:ext>
            </a:extLst>
          </p:cNvPr>
          <p:cNvSpPr/>
          <p:nvPr/>
        </p:nvSpPr>
        <p:spPr>
          <a:xfrm>
            <a:off x="8112254" y="3163077"/>
            <a:ext cx="1623527" cy="531845"/>
          </a:xfrm>
          <a:prstGeom prst="rect">
            <a:avLst/>
          </a:prstGeom>
          <a:ln>
            <a:prstDash val="dash"/>
          </a:ln>
        </p:spPr>
        <p:style>
          <a:lnRef idx="2">
            <a:schemeClr val="dk1"/>
          </a:lnRef>
          <a:fillRef idx="1">
            <a:schemeClr val="lt1"/>
          </a:fillRef>
          <a:effectRef idx="0">
            <a:schemeClr val="dk1"/>
          </a:effectRef>
          <a:fontRef idx="minor">
            <a:schemeClr val="dk1"/>
          </a:fontRef>
        </p:style>
        <p:txBody>
          <a:bodyPr rtlCol="0" anchor="ctr"/>
          <a:lstStyle/>
          <a:p>
            <a:pPr algn="ctr"/>
            <a:r>
              <a:rPr lang="en-US" dirty="0"/>
              <a:t>Wind Direction Variability</a:t>
            </a:r>
          </a:p>
        </p:txBody>
      </p:sp>
      <p:cxnSp>
        <p:nvCxnSpPr>
          <p:cNvPr id="16" name="Connector: Elbow 15">
            <a:extLst>
              <a:ext uri="{FF2B5EF4-FFF2-40B4-BE49-F238E27FC236}">
                <a16:creationId xmlns:a16="http://schemas.microsoft.com/office/drawing/2014/main" id="{89A3F7D8-6D66-4A1C-B518-D1436543C170}"/>
              </a:ext>
            </a:extLst>
          </p:cNvPr>
          <p:cNvCxnSpPr>
            <a:cxnSpLocks/>
            <a:stCxn id="5" idx="3"/>
            <a:endCxn id="8" idx="0"/>
          </p:cNvCxnSpPr>
          <p:nvPr/>
        </p:nvCxnSpPr>
        <p:spPr>
          <a:xfrm>
            <a:off x="3371518" y="1761456"/>
            <a:ext cx="1204844" cy="307331"/>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18" name="Connector: Elbow 17">
            <a:extLst>
              <a:ext uri="{FF2B5EF4-FFF2-40B4-BE49-F238E27FC236}">
                <a16:creationId xmlns:a16="http://schemas.microsoft.com/office/drawing/2014/main" id="{8B9BF3FE-6F85-4852-908F-EC854841FEA6}"/>
              </a:ext>
            </a:extLst>
          </p:cNvPr>
          <p:cNvCxnSpPr>
            <a:cxnSpLocks/>
            <a:stCxn id="7" idx="3"/>
            <a:endCxn id="8" idx="2"/>
          </p:cNvCxnSpPr>
          <p:nvPr/>
        </p:nvCxnSpPr>
        <p:spPr>
          <a:xfrm flipV="1">
            <a:off x="3371518" y="2600632"/>
            <a:ext cx="1204844" cy="402837"/>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0C681DCB-8310-41E4-A9B0-C1C5145561A1}"/>
              </a:ext>
            </a:extLst>
          </p:cNvPr>
          <p:cNvCxnSpPr>
            <a:stCxn id="8" idx="3"/>
            <a:endCxn id="9" idx="1"/>
          </p:cNvCxnSpPr>
          <p:nvPr/>
        </p:nvCxnSpPr>
        <p:spPr>
          <a:xfrm flipV="1">
            <a:off x="5223078" y="2333056"/>
            <a:ext cx="1771218" cy="165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04237302-F17B-4D43-AB5B-08CF19C06893}"/>
              </a:ext>
            </a:extLst>
          </p:cNvPr>
          <p:cNvCxnSpPr>
            <a:cxnSpLocks/>
            <a:stCxn id="9" idx="3"/>
            <a:endCxn id="10" idx="1"/>
          </p:cNvCxnSpPr>
          <p:nvPr/>
        </p:nvCxnSpPr>
        <p:spPr>
          <a:xfrm flipV="1">
            <a:off x="8617823" y="2333055"/>
            <a:ext cx="55248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Straight Arrow Connector 33">
            <a:extLst>
              <a:ext uri="{FF2B5EF4-FFF2-40B4-BE49-F238E27FC236}">
                <a16:creationId xmlns:a16="http://schemas.microsoft.com/office/drawing/2014/main" id="{0BC2B2BA-E884-42F9-BABA-2023F07686FE}"/>
              </a:ext>
            </a:extLst>
          </p:cNvPr>
          <p:cNvCxnSpPr>
            <a:cxnSpLocks/>
            <a:stCxn id="11" idx="2"/>
          </p:cNvCxnSpPr>
          <p:nvPr/>
        </p:nvCxnSpPr>
        <p:spPr>
          <a:xfrm>
            <a:off x="4735485" y="1531154"/>
            <a:ext cx="0" cy="53597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Straight Arrow Connector 39">
            <a:extLst>
              <a:ext uri="{FF2B5EF4-FFF2-40B4-BE49-F238E27FC236}">
                <a16:creationId xmlns:a16="http://schemas.microsoft.com/office/drawing/2014/main" id="{92BC9351-2B88-4392-800B-DC0075B54F40}"/>
              </a:ext>
            </a:extLst>
          </p:cNvPr>
          <p:cNvCxnSpPr>
            <a:stCxn id="12" idx="2"/>
            <a:endCxn id="9" idx="0"/>
          </p:cNvCxnSpPr>
          <p:nvPr/>
        </p:nvCxnSpPr>
        <p:spPr>
          <a:xfrm>
            <a:off x="7806059" y="1531154"/>
            <a:ext cx="1" cy="53597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2" name="Connector: Elbow 61">
            <a:extLst>
              <a:ext uri="{FF2B5EF4-FFF2-40B4-BE49-F238E27FC236}">
                <a16:creationId xmlns:a16="http://schemas.microsoft.com/office/drawing/2014/main" id="{D8C91EB7-2B52-4902-8EA0-361A12324658}"/>
              </a:ext>
            </a:extLst>
          </p:cNvPr>
          <p:cNvCxnSpPr>
            <a:cxnSpLocks/>
          </p:cNvCxnSpPr>
          <p:nvPr/>
        </p:nvCxnSpPr>
        <p:spPr>
          <a:xfrm rot="16200000" flipV="1">
            <a:off x="8030732" y="2619751"/>
            <a:ext cx="564099" cy="522552"/>
          </a:xfrm>
          <a:prstGeom prst="bentConnector3">
            <a:avLst/>
          </a:prstGeom>
          <a:ln>
            <a:tailEnd type="triangle"/>
          </a:ln>
        </p:spPr>
        <p:style>
          <a:lnRef idx="1">
            <a:schemeClr val="dk1"/>
          </a:lnRef>
          <a:fillRef idx="0">
            <a:schemeClr val="dk1"/>
          </a:fillRef>
          <a:effectRef idx="0">
            <a:schemeClr val="dk1"/>
          </a:effectRef>
          <a:fontRef idx="minor">
            <a:schemeClr val="tx1"/>
          </a:fontRef>
        </p:style>
      </p:cxnSp>
      <p:sp>
        <p:nvSpPr>
          <p:cNvPr id="66" name="Rectangle: Rounded Corners 65">
            <a:extLst>
              <a:ext uri="{FF2B5EF4-FFF2-40B4-BE49-F238E27FC236}">
                <a16:creationId xmlns:a16="http://schemas.microsoft.com/office/drawing/2014/main" id="{ECA09DF6-7A78-4F8B-8863-F396C63882C3}"/>
              </a:ext>
            </a:extLst>
          </p:cNvPr>
          <p:cNvSpPr/>
          <p:nvPr/>
        </p:nvSpPr>
        <p:spPr>
          <a:xfrm>
            <a:off x="3604991" y="1650651"/>
            <a:ext cx="6327574" cy="1417740"/>
          </a:xfrm>
          <a:prstGeom prst="roundRect">
            <a:avLst/>
          </a:prstGeom>
          <a:noFill/>
          <a:ln w="19050">
            <a:solidFill>
              <a:srgbClr val="1D2BFB"/>
            </a:solidFill>
            <a:prstDash val="lg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9CC08FB1-02DB-4C0A-BAA4-7BD21921A91E}"/>
              </a:ext>
            </a:extLst>
          </p:cNvPr>
          <p:cNvSpPr/>
          <p:nvPr/>
        </p:nvSpPr>
        <p:spPr>
          <a:xfrm>
            <a:off x="5002978" y="3031286"/>
            <a:ext cx="1961885" cy="872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5" name="Connector: Elbow 44">
            <a:extLst>
              <a:ext uri="{FF2B5EF4-FFF2-40B4-BE49-F238E27FC236}">
                <a16:creationId xmlns:a16="http://schemas.microsoft.com/office/drawing/2014/main" id="{9AD93C3B-4CF3-4BAF-9476-7C9030299E44}"/>
              </a:ext>
            </a:extLst>
          </p:cNvPr>
          <p:cNvCxnSpPr>
            <a:cxnSpLocks/>
          </p:cNvCxnSpPr>
          <p:nvPr/>
        </p:nvCxnSpPr>
        <p:spPr>
          <a:xfrm rot="5400000" flipH="1" flipV="1">
            <a:off x="7030291" y="2619752"/>
            <a:ext cx="564099" cy="522552"/>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76" name="Straight Connector 75">
            <a:extLst>
              <a:ext uri="{FF2B5EF4-FFF2-40B4-BE49-F238E27FC236}">
                <a16:creationId xmlns:a16="http://schemas.microsoft.com/office/drawing/2014/main" id="{B8193FD9-6221-4309-984C-9F4C2AFAF7F0}"/>
              </a:ext>
            </a:extLst>
          </p:cNvPr>
          <p:cNvCxnSpPr>
            <a:cxnSpLocks/>
          </p:cNvCxnSpPr>
          <p:nvPr/>
        </p:nvCxnSpPr>
        <p:spPr>
          <a:xfrm>
            <a:off x="9434996" y="806017"/>
            <a:ext cx="508932" cy="0"/>
          </a:xfrm>
          <a:prstGeom prst="line">
            <a:avLst/>
          </a:prstGeom>
          <a:ln w="28575">
            <a:prstDash val="dash"/>
          </a:ln>
        </p:spPr>
        <p:style>
          <a:lnRef idx="3">
            <a:schemeClr val="dk1"/>
          </a:lnRef>
          <a:fillRef idx="0">
            <a:schemeClr val="dk1"/>
          </a:fillRef>
          <a:effectRef idx="2">
            <a:schemeClr val="dk1"/>
          </a:effectRef>
          <a:fontRef idx="minor">
            <a:schemeClr val="tx1"/>
          </a:fontRef>
        </p:style>
      </p:cxnSp>
      <p:cxnSp>
        <p:nvCxnSpPr>
          <p:cNvPr id="77" name="Straight Connector 76">
            <a:extLst>
              <a:ext uri="{FF2B5EF4-FFF2-40B4-BE49-F238E27FC236}">
                <a16:creationId xmlns:a16="http://schemas.microsoft.com/office/drawing/2014/main" id="{A2E660BA-9922-492D-AA35-342158746A79}"/>
              </a:ext>
            </a:extLst>
          </p:cNvPr>
          <p:cNvCxnSpPr>
            <a:cxnSpLocks/>
          </p:cNvCxnSpPr>
          <p:nvPr/>
        </p:nvCxnSpPr>
        <p:spPr>
          <a:xfrm>
            <a:off x="9434996" y="1137809"/>
            <a:ext cx="578840" cy="0"/>
          </a:xfrm>
          <a:prstGeom prst="line">
            <a:avLst/>
          </a:prstGeom>
          <a:ln w="28575">
            <a:solidFill>
              <a:srgbClr val="1D2BFB"/>
            </a:solidFill>
            <a:prstDash val="dashDot"/>
          </a:ln>
        </p:spPr>
        <p:style>
          <a:lnRef idx="1">
            <a:schemeClr val="accent1"/>
          </a:lnRef>
          <a:fillRef idx="0">
            <a:schemeClr val="accent1"/>
          </a:fillRef>
          <a:effectRef idx="0">
            <a:schemeClr val="accent1"/>
          </a:effectRef>
          <a:fontRef idx="minor">
            <a:schemeClr val="tx1"/>
          </a:fontRef>
        </p:style>
      </p:cxnSp>
      <p:pic>
        <p:nvPicPr>
          <p:cNvPr id="81" name="Picture 80">
            <a:extLst>
              <a:ext uri="{FF2B5EF4-FFF2-40B4-BE49-F238E27FC236}">
                <a16:creationId xmlns:a16="http://schemas.microsoft.com/office/drawing/2014/main" id="{123D9646-5E28-4636-93EA-E1BFBB347B5C}"/>
              </a:ext>
            </a:extLst>
          </p:cNvPr>
          <p:cNvPicPr>
            <a:picLocks noChangeAspect="1"/>
          </p:cNvPicPr>
          <p:nvPr/>
        </p:nvPicPr>
        <p:blipFill rotWithShape="1">
          <a:blip r:embed="rId3"/>
          <a:srcRect t="11734"/>
          <a:stretch/>
        </p:blipFill>
        <p:spPr>
          <a:xfrm>
            <a:off x="6034842" y="3068391"/>
            <a:ext cx="1981372" cy="746766"/>
          </a:xfrm>
          <a:prstGeom prst="rect">
            <a:avLst/>
          </a:prstGeom>
        </p:spPr>
      </p:pic>
      <p:sp>
        <p:nvSpPr>
          <p:cNvPr id="83" name="TextBox 82">
            <a:extLst>
              <a:ext uri="{FF2B5EF4-FFF2-40B4-BE49-F238E27FC236}">
                <a16:creationId xmlns:a16="http://schemas.microsoft.com/office/drawing/2014/main" id="{5EF0726B-DB25-482F-A3AC-C5096763041E}"/>
              </a:ext>
            </a:extLst>
          </p:cNvPr>
          <p:cNvSpPr txBox="1"/>
          <p:nvPr/>
        </p:nvSpPr>
        <p:spPr>
          <a:xfrm>
            <a:off x="9943928" y="649253"/>
            <a:ext cx="1895912" cy="276999"/>
          </a:xfrm>
          <a:prstGeom prst="rect">
            <a:avLst/>
          </a:prstGeom>
          <a:noFill/>
        </p:spPr>
        <p:txBody>
          <a:bodyPr wrap="square" rtlCol="0">
            <a:spAutoFit/>
          </a:bodyPr>
          <a:lstStyle/>
          <a:p>
            <a:r>
              <a:rPr lang="en-US" sz="1200" b="1" dirty="0">
                <a:latin typeface="Cambria" panose="02040503050406030204" pitchFamily="18" charset="0"/>
                <a:ea typeface="Cambria" panose="02040503050406030204" pitchFamily="18" charset="0"/>
              </a:rPr>
              <a:t>Optional Features</a:t>
            </a:r>
          </a:p>
        </p:txBody>
      </p:sp>
      <p:sp>
        <p:nvSpPr>
          <p:cNvPr id="85" name="TextBox 84">
            <a:extLst>
              <a:ext uri="{FF2B5EF4-FFF2-40B4-BE49-F238E27FC236}">
                <a16:creationId xmlns:a16="http://schemas.microsoft.com/office/drawing/2014/main" id="{FC8984F1-178C-4228-87C6-631157325925}"/>
              </a:ext>
            </a:extLst>
          </p:cNvPr>
          <p:cNvSpPr txBox="1"/>
          <p:nvPr/>
        </p:nvSpPr>
        <p:spPr>
          <a:xfrm>
            <a:off x="9943928" y="999309"/>
            <a:ext cx="780176" cy="276999"/>
          </a:xfrm>
          <a:prstGeom prst="rect">
            <a:avLst/>
          </a:prstGeom>
          <a:noFill/>
        </p:spPr>
        <p:txBody>
          <a:bodyPr wrap="square" rtlCol="0">
            <a:spAutoFit/>
          </a:bodyPr>
          <a:lstStyle/>
          <a:p>
            <a:r>
              <a:rPr lang="en-US" sz="1200" b="1" dirty="0">
                <a:latin typeface="Cambria" panose="02040503050406030204" pitchFamily="18" charset="0"/>
                <a:ea typeface="Cambria" panose="02040503050406030204" pitchFamily="18" charset="0"/>
              </a:rPr>
              <a:t>FLORIS </a:t>
            </a:r>
          </a:p>
        </p:txBody>
      </p:sp>
      <p:cxnSp>
        <p:nvCxnSpPr>
          <p:cNvPr id="87" name="Straight Connector 86">
            <a:extLst>
              <a:ext uri="{FF2B5EF4-FFF2-40B4-BE49-F238E27FC236}">
                <a16:creationId xmlns:a16="http://schemas.microsoft.com/office/drawing/2014/main" id="{DE286290-2E7E-4A8A-870E-C6FFAB131B47}"/>
              </a:ext>
            </a:extLst>
          </p:cNvPr>
          <p:cNvCxnSpPr>
            <a:cxnSpLocks/>
          </p:cNvCxnSpPr>
          <p:nvPr/>
        </p:nvCxnSpPr>
        <p:spPr>
          <a:xfrm>
            <a:off x="3502746" y="541253"/>
            <a:ext cx="0" cy="399719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68785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068BF7ED-80C9-48AD-B9E0-51F04C02D0A9}"/>
              </a:ext>
            </a:extLst>
          </p:cNvPr>
          <p:cNvGraphicFramePr>
            <a:graphicFrameLocks noGrp="1"/>
          </p:cNvGraphicFramePr>
          <p:nvPr>
            <p:extLst>
              <p:ext uri="{D42A27DB-BD31-4B8C-83A1-F6EECF244321}">
                <p14:modId xmlns:p14="http://schemas.microsoft.com/office/powerpoint/2010/main" val="29430245"/>
              </p:ext>
            </p:extLst>
          </p:nvPr>
        </p:nvGraphicFramePr>
        <p:xfrm>
          <a:off x="4576762" y="112443"/>
          <a:ext cx="7044283" cy="3510280"/>
        </p:xfrm>
        <a:graphic>
          <a:graphicData uri="http://schemas.openxmlformats.org/drawingml/2006/table">
            <a:tbl>
              <a:tblPr firstRow="1" bandRow="1">
                <a:tableStyleId>{5C22544A-7EE6-4342-B048-85BDC9FD1C3A}</a:tableStyleId>
              </a:tblPr>
              <a:tblGrid>
                <a:gridCol w="1161143">
                  <a:extLst>
                    <a:ext uri="{9D8B030D-6E8A-4147-A177-3AD203B41FA5}">
                      <a16:colId xmlns:a16="http://schemas.microsoft.com/office/drawing/2014/main" val="1318525163"/>
                    </a:ext>
                  </a:extLst>
                </a:gridCol>
                <a:gridCol w="1161143">
                  <a:extLst>
                    <a:ext uri="{9D8B030D-6E8A-4147-A177-3AD203B41FA5}">
                      <a16:colId xmlns:a16="http://schemas.microsoft.com/office/drawing/2014/main" val="4090139748"/>
                    </a:ext>
                  </a:extLst>
                </a:gridCol>
                <a:gridCol w="1161143">
                  <a:extLst>
                    <a:ext uri="{9D8B030D-6E8A-4147-A177-3AD203B41FA5}">
                      <a16:colId xmlns:a16="http://schemas.microsoft.com/office/drawing/2014/main" val="1931860673"/>
                    </a:ext>
                  </a:extLst>
                </a:gridCol>
                <a:gridCol w="1161143">
                  <a:extLst>
                    <a:ext uri="{9D8B030D-6E8A-4147-A177-3AD203B41FA5}">
                      <a16:colId xmlns:a16="http://schemas.microsoft.com/office/drawing/2014/main" val="3214456566"/>
                    </a:ext>
                  </a:extLst>
                </a:gridCol>
                <a:gridCol w="1238568">
                  <a:extLst>
                    <a:ext uri="{9D8B030D-6E8A-4147-A177-3AD203B41FA5}">
                      <a16:colId xmlns:a16="http://schemas.microsoft.com/office/drawing/2014/main" val="3816919162"/>
                    </a:ext>
                  </a:extLst>
                </a:gridCol>
                <a:gridCol w="1161143">
                  <a:extLst>
                    <a:ext uri="{9D8B030D-6E8A-4147-A177-3AD203B41FA5}">
                      <a16:colId xmlns:a16="http://schemas.microsoft.com/office/drawing/2014/main" val="1228381725"/>
                    </a:ext>
                  </a:extLst>
                </a:gridCol>
              </a:tblGrid>
              <a:tr h="370840">
                <a:tc>
                  <a:txBody>
                    <a:bodyPr/>
                    <a:lstStyle/>
                    <a:p>
                      <a:pPr algn="ctr"/>
                      <a:endParaRPr lang="en-US" dirty="0"/>
                    </a:p>
                  </a:txBody>
                  <a:tcPr/>
                </a:tc>
                <a:tc gridSpan="2">
                  <a:txBody>
                    <a:bodyPr/>
                    <a:lstStyle/>
                    <a:p>
                      <a:pPr algn="ctr"/>
                      <a:r>
                        <a:rPr lang="en-US" dirty="0"/>
                        <a:t>Without wd var.</a:t>
                      </a:r>
                    </a:p>
                  </a:txBody>
                  <a:tcPr/>
                </a:tc>
                <a:tc hMerge="1">
                  <a:txBody>
                    <a:bodyPr/>
                    <a:lstStyle/>
                    <a:p>
                      <a:pPr algn="ctr"/>
                      <a:endParaRPr lang="en-US" dirty="0"/>
                    </a:p>
                  </a:txBody>
                  <a:tcPr/>
                </a:tc>
                <a:tc gridSpan="2">
                  <a:txBody>
                    <a:bodyPr/>
                    <a:lstStyle/>
                    <a:p>
                      <a:pPr algn="ctr"/>
                      <a:r>
                        <a:rPr lang="en-US" dirty="0"/>
                        <a:t>With wd var.</a:t>
                      </a:r>
                    </a:p>
                  </a:txBody>
                  <a:tcPr/>
                </a:tc>
                <a:tc hMerge="1">
                  <a:txBody>
                    <a:bodyPr/>
                    <a:lstStyle/>
                    <a:p>
                      <a:pPr algn="ctr"/>
                      <a:endParaRPr lang="en-US" dirty="0"/>
                    </a:p>
                  </a:txBody>
                  <a:tcPr/>
                </a:tc>
                <a:tc>
                  <a:txBody>
                    <a:bodyPr/>
                    <a:lstStyle/>
                    <a:p>
                      <a:pPr algn="ctr"/>
                      <a:r>
                        <a:rPr lang="en-US" dirty="0"/>
                        <a:t>% Change</a:t>
                      </a:r>
                    </a:p>
                  </a:txBody>
                  <a:tcPr/>
                </a:tc>
                <a:extLst>
                  <a:ext uri="{0D108BD9-81ED-4DB2-BD59-A6C34878D82A}">
                    <a16:rowId xmlns:a16="http://schemas.microsoft.com/office/drawing/2014/main" val="485209789"/>
                  </a:ext>
                </a:extLst>
              </a:tr>
              <a:tr h="370840">
                <a:tc>
                  <a:txBody>
                    <a:bodyPr/>
                    <a:lstStyle/>
                    <a:p>
                      <a:r>
                        <a:rPr lang="en-US" dirty="0"/>
                        <a:t>Relative Spacing</a:t>
                      </a:r>
                    </a:p>
                  </a:txBody>
                  <a:tcPr/>
                </a:tc>
                <a:tc>
                  <a:txBody>
                    <a:bodyPr/>
                    <a:lstStyle/>
                    <a:p>
                      <a:r>
                        <a:rPr lang="en-US" dirty="0"/>
                        <a:t>% Baseline Wake Loss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%AEP Gain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Baseline Wake Loss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%AEP Gain</a:t>
                      </a:r>
                    </a:p>
                  </a:txBody>
                  <a:tcPr/>
                </a:tc>
                <a:tc>
                  <a:txBody>
                    <a:bodyPr/>
                    <a:lstStyle/>
                    <a:p>
                      <a:r>
                        <a:rPr lang="en-US" dirty="0"/>
                        <a:t>AEP Gain </a:t>
                      </a:r>
                    </a:p>
                  </a:txBody>
                  <a:tcPr/>
                </a:tc>
                <a:extLst>
                  <a:ext uri="{0D108BD9-81ED-4DB2-BD59-A6C34878D82A}">
                    <a16:rowId xmlns:a16="http://schemas.microsoft.com/office/drawing/2014/main" val="2652125477"/>
                  </a:ext>
                </a:extLst>
              </a:tr>
              <a:tr h="370840">
                <a:tc>
                  <a:txBody>
                    <a:bodyPr/>
                    <a:lstStyle/>
                    <a:p>
                      <a:r>
                        <a:rPr lang="en-US" dirty="0"/>
                        <a:t>4.0</a:t>
                      </a:r>
                    </a:p>
                  </a:txBody>
                  <a:tcPr/>
                </a:tc>
                <a:tc>
                  <a:txBody>
                    <a:bodyPr/>
                    <a:lstStyle/>
                    <a:p>
                      <a:r>
                        <a:rPr lang="en-US" dirty="0"/>
                        <a:t>13.6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5.4</a:t>
                      </a:r>
                    </a:p>
                  </a:txBody>
                  <a:tcPr/>
                </a:tc>
                <a:tc>
                  <a:txBody>
                    <a:bodyPr/>
                    <a:lstStyle/>
                    <a:p>
                      <a:r>
                        <a:rPr lang="en-US" dirty="0"/>
                        <a:t>13.9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a:t>
                      </a:r>
                    </a:p>
                  </a:txBody>
                  <a:tcPr/>
                </a:tc>
                <a:tc>
                  <a:txBody>
                    <a:bodyPr/>
                    <a:lstStyle/>
                    <a:p>
                      <a:r>
                        <a:rPr lang="en-US" dirty="0"/>
                        <a:t>-37.1</a:t>
                      </a:r>
                    </a:p>
                  </a:txBody>
                  <a:tcPr/>
                </a:tc>
                <a:extLst>
                  <a:ext uri="{0D108BD9-81ED-4DB2-BD59-A6C34878D82A}">
                    <a16:rowId xmlns:a16="http://schemas.microsoft.com/office/drawing/2014/main" val="1376370218"/>
                  </a:ext>
                </a:extLst>
              </a:tr>
              <a:tr h="370840">
                <a:tc>
                  <a:txBody>
                    <a:bodyPr/>
                    <a:lstStyle/>
                    <a:p>
                      <a:r>
                        <a:rPr lang="en-US" dirty="0"/>
                        <a:t>5.0</a:t>
                      </a:r>
                    </a:p>
                  </a:txBody>
                  <a:tcPr/>
                </a:tc>
                <a:tc>
                  <a:txBody>
                    <a:bodyPr/>
                    <a:lstStyle/>
                    <a:p>
                      <a:r>
                        <a:rPr lang="en-US" dirty="0"/>
                        <a:t>9.5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3.2</a:t>
                      </a:r>
                    </a:p>
                  </a:txBody>
                  <a:tcPr/>
                </a:tc>
                <a:tc>
                  <a:txBody>
                    <a:bodyPr/>
                    <a:lstStyle/>
                    <a:p>
                      <a:r>
                        <a:rPr lang="en-US" dirty="0"/>
                        <a:t>10.4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2.0</a:t>
                      </a:r>
                    </a:p>
                  </a:txBody>
                  <a:tcPr/>
                </a:tc>
                <a:tc>
                  <a:txBody>
                    <a:bodyPr/>
                    <a:lstStyle/>
                    <a:p>
                      <a:r>
                        <a:rPr lang="en-US" dirty="0"/>
                        <a:t>-37.2</a:t>
                      </a:r>
                    </a:p>
                  </a:txBody>
                  <a:tcPr/>
                </a:tc>
                <a:extLst>
                  <a:ext uri="{0D108BD9-81ED-4DB2-BD59-A6C34878D82A}">
                    <a16:rowId xmlns:a16="http://schemas.microsoft.com/office/drawing/2014/main" val="2858464233"/>
                  </a:ext>
                </a:extLst>
              </a:tr>
              <a:tr h="370840">
                <a:tc>
                  <a:txBody>
                    <a:bodyPr/>
                    <a:lstStyle/>
                    <a:p>
                      <a:r>
                        <a:rPr lang="en-US" dirty="0"/>
                        <a:t>6.0</a:t>
                      </a:r>
                    </a:p>
                  </a:txBody>
                  <a:tcPr/>
                </a:tc>
                <a:tc>
                  <a:txBody>
                    <a:bodyPr/>
                    <a:lstStyle/>
                    <a:p>
                      <a:r>
                        <a:rPr lang="en-US" dirty="0"/>
                        <a:t>7.1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2.0</a:t>
                      </a:r>
                    </a:p>
                  </a:txBody>
                  <a:tcPr/>
                </a:tc>
                <a:tc>
                  <a:txBody>
                    <a:bodyPr/>
                    <a:lstStyle/>
                    <a:p>
                      <a:r>
                        <a:rPr lang="en-US" dirty="0"/>
                        <a:t>7.8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1.1</a:t>
                      </a:r>
                    </a:p>
                  </a:txBody>
                  <a:tcPr/>
                </a:tc>
                <a:tc>
                  <a:txBody>
                    <a:bodyPr/>
                    <a:lstStyle/>
                    <a:p>
                      <a:r>
                        <a:rPr lang="en-US" dirty="0"/>
                        <a:t>-44.9</a:t>
                      </a:r>
                    </a:p>
                  </a:txBody>
                  <a:tcPr/>
                </a:tc>
                <a:extLst>
                  <a:ext uri="{0D108BD9-81ED-4DB2-BD59-A6C34878D82A}">
                    <a16:rowId xmlns:a16="http://schemas.microsoft.com/office/drawing/2014/main" val="3214640069"/>
                  </a:ext>
                </a:extLst>
              </a:tr>
              <a:tr h="370840">
                <a:tc>
                  <a:txBody>
                    <a:bodyPr/>
                    <a:lstStyle/>
                    <a:p>
                      <a:r>
                        <a:rPr lang="en-US" dirty="0"/>
                        <a:t>7.0</a:t>
                      </a:r>
                    </a:p>
                  </a:txBody>
                  <a:tcPr/>
                </a:tc>
                <a:tc>
                  <a:txBody>
                    <a:bodyPr/>
                    <a:lstStyle/>
                    <a:p>
                      <a:r>
                        <a:rPr lang="en-US" dirty="0"/>
                        <a:t>5.6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1.3</a:t>
                      </a:r>
                    </a:p>
                  </a:txBody>
                  <a:tcPr/>
                </a:tc>
                <a:tc>
                  <a:txBody>
                    <a:bodyPr/>
                    <a:lstStyle/>
                    <a:p>
                      <a:r>
                        <a:rPr lang="en-US" dirty="0"/>
                        <a:t>5.7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0.6</a:t>
                      </a:r>
                    </a:p>
                  </a:txBody>
                  <a:tcPr/>
                </a:tc>
                <a:tc>
                  <a:txBody>
                    <a:bodyPr/>
                    <a:lstStyle/>
                    <a:p>
                      <a:r>
                        <a:rPr lang="en-US" dirty="0"/>
                        <a:t>-53.7</a:t>
                      </a:r>
                    </a:p>
                  </a:txBody>
                  <a:tcPr/>
                </a:tc>
                <a:extLst>
                  <a:ext uri="{0D108BD9-81ED-4DB2-BD59-A6C34878D82A}">
                    <a16:rowId xmlns:a16="http://schemas.microsoft.com/office/drawing/2014/main" val="1801557866"/>
                  </a:ext>
                </a:extLst>
              </a:tr>
              <a:tr h="370840">
                <a:tc>
                  <a:txBody>
                    <a:bodyPr/>
                    <a:lstStyle/>
                    <a:p>
                      <a:r>
                        <a:rPr lang="en-US" dirty="0"/>
                        <a:t>10.0</a:t>
                      </a:r>
                    </a:p>
                  </a:txBody>
                  <a:tcPr/>
                </a:tc>
                <a:tc>
                  <a:txBody>
                    <a:bodyPr/>
                    <a:lstStyle/>
                    <a:p>
                      <a:r>
                        <a:rPr lang="en-US" dirty="0"/>
                        <a:t>3.0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0.4</a:t>
                      </a:r>
                    </a:p>
                  </a:txBody>
                  <a:tcPr/>
                </a:tc>
                <a:tc>
                  <a:txBody>
                    <a:bodyPr/>
                    <a:lstStyle/>
                    <a:p>
                      <a:r>
                        <a:rPr lang="en-US" dirty="0"/>
                        <a:t>3.1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0.1</a:t>
                      </a:r>
                    </a:p>
                  </a:txBody>
                  <a:tcPr/>
                </a:tc>
                <a:tc>
                  <a:txBody>
                    <a:bodyPr/>
                    <a:lstStyle/>
                    <a:p>
                      <a:r>
                        <a:rPr lang="en-US" dirty="0"/>
                        <a:t>-73.9</a:t>
                      </a:r>
                    </a:p>
                  </a:txBody>
                  <a:tcPr/>
                </a:tc>
                <a:extLst>
                  <a:ext uri="{0D108BD9-81ED-4DB2-BD59-A6C34878D82A}">
                    <a16:rowId xmlns:a16="http://schemas.microsoft.com/office/drawing/2014/main" val="134415835"/>
                  </a:ext>
                </a:extLst>
              </a:tr>
              <a:tr h="370840">
                <a:tc>
                  <a:txBody>
                    <a:bodyPr/>
                    <a:lstStyle/>
                    <a:p>
                      <a:r>
                        <a:rPr lang="en-US" dirty="0"/>
                        <a:t>15.0</a:t>
                      </a:r>
                    </a:p>
                  </a:txBody>
                  <a:tcPr/>
                </a:tc>
                <a:tc>
                  <a:txBody>
                    <a:bodyPr/>
                    <a:lstStyle/>
                    <a:p>
                      <a:r>
                        <a:rPr lang="en-US" dirty="0"/>
                        <a:t>1.5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0.1</a:t>
                      </a:r>
                    </a:p>
                  </a:txBody>
                  <a:tcPr/>
                </a:tc>
                <a:tc>
                  <a:txBody>
                    <a:bodyPr/>
                    <a:lstStyle/>
                    <a:p>
                      <a:r>
                        <a:rPr lang="en-US" dirty="0"/>
                        <a:t>1.5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0.0</a:t>
                      </a:r>
                    </a:p>
                  </a:txBody>
                  <a:tcPr/>
                </a:tc>
                <a:tc>
                  <a:txBody>
                    <a:bodyPr/>
                    <a:lstStyle/>
                    <a:p>
                      <a:r>
                        <a:rPr lang="en-US" dirty="0"/>
                        <a:t>-86.6</a:t>
                      </a:r>
                    </a:p>
                  </a:txBody>
                  <a:tcPr/>
                </a:tc>
                <a:extLst>
                  <a:ext uri="{0D108BD9-81ED-4DB2-BD59-A6C34878D82A}">
                    <a16:rowId xmlns:a16="http://schemas.microsoft.com/office/drawing/2014/main" val="2537369007"/>
                  </a:ext>
                </a:extLst>
              </a:tr>
            </a:tbl>
          </a:graphicData>
        </a:graphic>
      </p:graphicFrame>
      <p:pic>
        <p:nvPicPr>
          <p:cNvPr id="14346" name="Picture 10">
            <a:extLst>
              <a:ext uri="{FF2B5EF4-FFF2-40B4-BE49-F238E27FC236}">
                <a16:creationId xmlns:a16="http://schemas.microsoft.com/office/drawing/2014/main" id="{6EFA02EA-DA79-4D8D-A865-3293F84D14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420100"/>
            <a:ext cx="3609975" cy="252412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B86A55D-FBC1-48D8-B6BD-DEEFB30D45D1}"/>
              </a:ext>
            </a:extLst>
          </p:cNvPr>
          <p:cNvSpPr txBox="1"/>
          <p:nvPr/>
        </p:nvSpPr>
        <p:spPr>
          <a:xfrm>
            <a:off x="966787" y="2138363"/>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pic>
        <p:nvPicPr>
          <p:cNvPr id="14348" name="Picture 12">
            <a:extLst>
              <a:ext uri="{FF2B5EF4-FFF2-40B4-BE49-F238E27FC236}">
                <a16:creationId xmlns:a16="http://schemas.microsoft.com/office/drawing/2014/main" id="{E2A90787-C541-4077-8D8E-D689640D2B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7617" y="2944225"/>
            <a:ext cx="3752850" cy="252412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38E49C1-16BD-4ECB-BDF5-6BAAD48CC56B}"/>
              </a:ext>
            </a:extLst>
          </p:cNvPr>
          <p:cNvSpPr txBox="1"/>
          <p:nvPr/>
        </p:nvSpPr>
        <p:spPr>
          <a:xfrm>
            <a:off x="1033462" y="4662488"/>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spTree>
    <p:extLst>
      <p:ext uri="{BB962C8B-B14F-4D97-AF65-F5344CB8AC3E}">
        <p14:creationId xmlns:p14="http://schemas.microsoft.com/office/powerpoint/2010/main" val="19347654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43CD1DB-B899-4F03-ABE1-0B3CC186EBDA}"/>
              </a:ext>
            </a:extLst>
          </p:cNvPr>
          <p:cNvPicPr>
            <a:picLocks noChangeAspect="1"/>
          </p:cNvPicPr>
          <p:nvPr/>
        </p:nvPicPr>
        <p:blipFill rotWithShape="1">
          <a:blip r:embed="rId2"/>
          <a:srcRect l="19421" t="2487" r="32920" b="53314"/>
          <a:stretch/>
        </p:blipFill>
        <p:spPr>
          <a:xfrm>
            <a:off x="1143000" y="704849"/>
            <a:ext cx="1647826" cy="2286001"/>
          </a:xfrm>
          <a:prstGeom prst="rect">
            <a:avLst/>
          </a:prstGeom>
        </p:spPr>
      </p:pic>
      <p:pic>
        <p:nvPicPr>
          <p:cNvPr id="5" name="Picture 4">
            <a:extLst>
              <a:ext uri="{FF2B5EF4-FFF2-40B4-BE49-F238E27FC236}">
                <a16:creationId xmlns:a16="http://schemas.microsoft.com/office/drawing/2014/main" id="{E74905D2-B00C-45AD-AAB8-B98ECF25D622}"/>
              </a:ext>
            </a:extLst>
          </p:cNvPr>
          <p:cNvPicPr>
            <a:picLocks noChangeAspect="1"/>
          </p:cNvPicPr>
          <p:nvPr/>
        </p:nvPicPr>
        <p:blipFill rotWithShape="1">
          <a:blip r:embed="rId2"/>
          <a:srcRect l="3168" t="51473" r="24105"/>
          <a:stretch/>
        </p:blipFill>
        <p:spPr>
          <a:xfrm>
            <a:off x="2819400" y="481013"/>
            <a:ext cx="2514600" cy="2509837"/>
          </a:xfrm>
          <a:prstGeom prst="rect">
            <a:avLst/>
          </a:prstGeom>
        </p:spPr>
      </p:pic>
      <p:sp>
        <p:nvSpPr>
          <p:cNvPr id="6" name="TextBox 5">
            <a:extLst>
              <a:ext uri="{FF2B5EF4-FFF2-40B4-BE49-F238E27FC236}">
                <a16:creationId xmlns:a16="http://schemas.microsoft.com/office/drawing/2014/main" id="{D619437F-69BF-4351-9292-F3696550EECD}"/>
              </a:ext>
            </a:extLst>
          </p:cNvPr>
          <p:cNvSpPr txBox="1"/>
          <p:nvPr/>
        </p:nvSpPr>
        <p:spPr>
          <a:xfrm>
            <a:off x="1900239" y="177284"/>
            <a:ext cx="3162300" cy="369332"/>
          </a:xfrm>
          <a:prstGeom prst="rect">
            <a:avLst/>
          </a:prstGeom>
          <a:noFill/>
        </p:spPr>
        <p:txBody>
          <a:bodyPr wrap="square" rtlCol="0">
            <a:spAutoFit/>
          </a:bodyPr>
          <a:lstStyle/>
          <a:p>
            <a:r>
              <a:rPr lang="en-US" dirty="0">
                <a:latin typeface="Cambria" panose="02040503050406030204" pitchFamily="18" charset="0"/>
                <a:ea typeface="Cambria" panose="02040503050406030204" pitchFamily="18" charset="0"/>
              </a:rPr>
              <a:t>New Creek Wind, South East</a:t>
            </a:r>
          </a:p>
        </p:txBody>
      </p:sp>
      <p:pic>
        <p:nvPicPr>
          <p:cNvPr id="7" name="Picture 6">
            <a:extLst>
              <a:ext uri="{FF2B5EF4-FFF2-40B4-BE49-F238E27FC236}">
                <a16:creationId xmlns:a16="http://schemas.microsoft.com/office/drawing/2014/main" id="{60A407C5-05F1-4FD6-9D87-DAAE78D3AF91}"/>
              </a:ext>
            </a:extLst>
          </p:cNvPr>
          <p:cNvPicPr>
            <a:picLocks noChangeAspect="1"/>
          </p:cNvPicPr>
          <p:nvPr/>
        </p:nvPicPr>
        <p:blipFill rotWithShape="1">
          <a:blip r:embed="rId3"/>
          <a:srcRect l="22603" t="738" r="41781" b="54982"/>
          <a:stretch/>
        </p:blipFill>
        <p:spPr>
          <a:xfrm>
            <a:off x="5505371" y="707783"/>
            <a:ext cx="1238250" cy="2286002"/>
          </a:xfrm>
          <a:prstGeom prst="rect">
            <a:avLst/>
          </a:prstGeom>
        </p:spPr>
      </p:pic>
      <p:pic>
        <p:nvPicPr>
          <p:cNvPr id="8" name="Picture 7">
            <a:extLst>
              <a:ext uri="{FF2B5EF4-FFF2-40B4-BE49-F238E27FC236}">
                <a16:creationId xmlns:a16="http://schemas.microsoft.com/office/drawing/2014/main" id="{E763EC48-E1DA-47F3-AD90-D357FD81C0C2}"/>
              </a:ext>
            </a:extLst>
          </p:cNvPr>
          <p:cNvPicPr>
            <a:picLocks noChangeAspect="1"/>
          </p:cNvPicPr>
          <p:nvPr/>
        </p:nvPicPr>
        <p:blipFill rotWithShape="1">
          <a:blip r:embed="rId3"/>
          <a:srcRect t="50369" r="27260" b="1660"/>
          <a:stretch/>
        </p:blipFill>
        <p:spPr>
          <a:xfrm>
            <a:off x="6743621" y="526809"/>
            <a:ext cx="2528889" cy="2476500"/>
          </a:xfrm>
          <a:prstGeom prst="rect">
            <a:avLst/>
          </a:prstGeom>
        </p:spPr>
      </p:pic>
      <p:sp>
        <p:nvSpPr>
          <p:cNvPr id="9" name="TextBox 8">
            <a:extLst>
              <a:ext uri="{FF2B5EF4-FFF2-40B4-BE49-F238E27FC236}">
                <a16:creationId xmlns:a16="http://schemas.microsoft.com/office/drawing/2014/main" id="{C4EC6115-7597-48AF-96F9-2344C5592443}"/>
              </a:ext>
            </a:extLst>
          </p:cNvPr>
          <p:cNvSpPr txBox="1"/>
          <p:nvPr/>
        </p:nvSpPr>
        <p:spPr>
          <a:xfrm>
            <a:off x="6381671" y="129974"/>
            <a:ext cx="2347912" cy="369332"/>
          </a:xfrm>
          <a:prstGeom prst="rect">
            <a:avLst/>
          </a:prstGeom>
          <a:noFill/>
        </p:spPr>
        <p:txBody>
          <a:bodyPr wrap="square" rtlCol="0">
            <a:spAutoFit/>
          </a:bodyPr>
          <a:lstStyle/>
          <a:p>
            <a:r>
              <a:rPr lang="en-US" dirty="0">
                <a:latin typeface="Cambria" panose="02040503050406030204" pitchFamily="18" charset="0"/>
                <a:ea typeface="Cambria" panose="02040503050406030204" pitchFamily="18" charset="0"/>
              </a:rPr>
              <a:t>Mars Hill, North East</a:t>
            </a:r>
          </a:p>
        </p:txBody>
      </p:sp>
      <p:pic>
        <p:nvPicPr>
          <p:cNvPr id="10" name="Picture 9">
            <a:extLst>
              <a:ext uri="{FF2B5EF4-FFF2-40B4-BE49-F238E27FC236}">
                <a16:creationId xmlns:a16="http://schemas.microsoft.com/office/drawing/2014/main" id="{0EEC87BB-85FE-4A1E-9295-CC0F72A413A6}"/>
              </a:ext>
            </a:extLst>
          </p:cNvPr>
          <p:cNvPicPr>
            <a:picLocks noChangeAspect="1"/>
          </p:cNvPicPr>
          <p:nvPr/>
        </p:nvPicPr>
        <p:blipFill rotWithShape="1">
          <a:blip r:embed="rId4"/>
          <a:srcRect l="4354" t="42568" r="33529" b="1545"/>
          <a:stretch/>
        </p:blipFill>
        <p:spPr>
          <a:xfrm>
            <a:off x="4152900" y="3429000"/>
            <a:ext cx="2514600" cy="2507217"/>
          </a:xfrm>
          <a:prstGeom prst="rect">
            <a:avLst/>
          </a:prstGeom>
        </p:spPr>
      </p:pic>
      <p:pic>
        <p:nvPicPr>
          <p:cNvPr id="11" name="Picture 10">
            <a:extLst>
              <a:ext uri="{FF2B5EF4-FFF2-40B4-BE49-F238E27FC236}">
                <a16:creationId xmlns:a16="http://schemas.microsoft.com/office/drawing/2014/main" id="{6A789599-78FF-4D4C-91B8-1762662B1AC7}"/>
              </a:ext>
            </a:extLst>
          </p:cNvPr>
          <p:cNvPicPr>
            <a:picLocks noChangeAspect="1"/>
          </p:cNvPicPr>
          <p:nvPr/>
        </p:nvPicPr>
        <p:blipFill rotWithShape="1">
          <a:blip r:embed="rId4"/>
          <a:srcRect l="4588" t="8020" r="4824" b="62256"/>
          <a:stretch/>
        </p:blipFill>
        <p:spPr>
          <a:xfrm>
            <a:off x="485775" y="4454008"/>
            <a:ext cx="3667125" cy="1333501"/>
          </a:xfrm>
          <a:prstGeom prst="rect">
            <a:avLst/>
          </a:prstGeom>
        </p:spPr>
      </p:pic>
      <p:sp>
        <p:nvSpPr>
          <p:cNvPr id="13" name="TextBox 12">
            <a:extLst>
              <a:ext uri="{FF2B5EF4-FFF2-40B4-BE49-F238E27FC236}">
                <a16:creationId xmlns:a16="http://schemas.microsoft.com/office/drawing/2014/main" id="{FA2604FF-424A-461D-9569-CAB09A1599B1}"/>
              </a:ext>
            </a:extLst>
          </p:cNvPr>
          <p:cNvSpPr txBox="1"/>
          <p:nvPr/>
        </p:nvSpPr>
        <p:spPr>
          <a:xfrm>
            <a:off x="2762250" y="2474564"/>
            <a:ext cx="695325" cy="400110"/>
          </a:xfrm>
          <a:prstGeom prst="rect">
            <a:avLst/>
          </a:prstGeom>
          <a:noFill/>
        </p:spPr>
        <p:txBody>
          <a:bodyPr wrap="square" rtlCol="0">
            <a:spAutoFit/>
          </a:bodyPr>
          <a:lstStyle/>
          <a:p>
            <a:r>
              <a:rPr lang="en-US" sz="2000" b="1" dirty="0">
                <a:latin typeface="Cambria" panose="02040503050406030204" pitchFamily="18" charset="0"/>
                <a:ea typeface="Cambria" panose="02040503050406030204" pitchFamily="18" charset="0"/>
              </a:rPr>
              <a:t>a</a:t>
            </a:r>
          </a:p>
        </p:txBody>
      </p:sp>
      <p:sp>
        <p:nvSpPr>
          <p:cNvPr id="14" name="TextBox 13">
            <a:extLst>
              <a:ext uri="{FF2B5EF4-FFF2-40B4-BE49-F238E27FC236}">
                <a16:creationId xmlns:a16="http://schemas.microsoft.com/office/drawing/2014/main" id="{127F679E-0ECD-4181-B5CE-05999A9CE0F8}"/>
              </a:ext>
            </a:extLst>
          </p:cNvPr>
          <p:cNvSpPr txBox="1"/>
          <p:nvPr/>
        </p:nvSpPr>
        <p:spPr>
          <a:xfrm>
            <a:off x="6743621" y="2447108"/>
            <a:ext cx="695325" cy="400110"/>
          </a:xfrm>
          <a:prstGeom prst="rect">
            <a:avLst/>
          </a:prstGeom>
          <a:noFill/>
        </p:spPr>
        <p:txBody>
          <a:bodyPr wrap="square" rtlCol="0">
            <a:spAutoFit/>
          </a:bodyPr>
          <a:lstStyle/>
          <a:p>
            <a:r>
              <a:rPr lang="en-US" sz="2000" b="1" dirty="0">
                <a:latin typeface="Cambria" panose="02040503050406030204" pitchFamily="18" charset="0"/>
                <a:ea typeface="Cambria" panose="02040503050406030204" pitchFamily="18" charset="0"/>
              </a:rPr>
              <a:t>b</a:t>
            </a:r>
          </a:p>
        </p:txBody>
      </p:sp>
      <p:sp>
        <p:nvSpPr>
          <p:cNvPr id="2" name="TextBox 1">
            <a:extLst>
              <a:ext uri="{FF2B5EF4-FFF2-40B4-BE49-F238E27FC236}">
                <a16:creationId xmlns:a16="http://schemas.microsoft.com/office/drawing/2014/main" id="{11B80EB1-71CF-4860-9492-FCE127DFD63A}"/>
              </a:ext>
            </a:extLst>
          </p:cNvPr>
          <p:cNvSpPr txBox="1"/>
          <p:nvPr/>
        </p:nvSpPr>
        <p:spPr>
          <a:xfrm rot="16200000">
            <a:off x="475464" y="1597431"/>
            <a:ext cx="1058072" cy="276999"/>
          </a:xfrm>
          <a:prstGeom prst="rect">
            <a:avLst/>
          </a:prstGeom>
          <a:solidFill>
            <a:schemeClr val="bg1"/>
          </a:solidFill>
        </p:spPr>
        <p:txBody>
          <a:bodyPr wrap="square" rtlCol="0">
            <a:spAutoFit/>
          </a:bodyPr>
          <a:lstStyle/>
          <a:p>
            <a:r>
              <a:rPr lang="en-US" sz="1200" dirty="0">
                <a:latin typeface="Cambria" panose="02040503050406030204" pitchFamily="18" charset="0"/>
                <a:ea typeface="Cambria" panose="02040503050406030204" pitchFamily="18" charset="0"/>
              </a:rPr>
              <a:t>Northing (m)</a:t>
            </a:r>
          </a:p>
        </p:txBody>
      </p:sp>
      <p:sp>
        <p:nvSpPr>
          <p:cNvPr id="3" name="TextBox 2">
            <a:extLst>
              <a:ext uri="{FF2B5EF4-FFF2-40B4-BE49-F238E27FC236}">
                <a16:creationId xmlns:a16="http://schemas.microsoft.com/office/drawing/2014/main" id="{06CC5A80-75D0-4A16-9F2E-5D3E1C391BC7}"/>
              </a:ext>
            </a:extLst>
          </p:cNvPr>
          <p:cNvSpPr txBox="1"/>
          <p:nvPr/>
        </p:nvSpPr>
        <p:spPr>
          <a:xfrm>
            <a:off x="1687378" y="3010583"/>
            <a:ext cx="959120" cy="276999"/>
          </a:xfrm>
          <a:prstGeom prst="rect">
            <a:avLst/>
          </a:prstGeom>
          <a:solidFill>
            <a:schemeClr val="bg1"/>
          </a:solidFill>
        </p:spPr>
        <p:txBody>
          <a:bodyPr wrap="square" rtlCol="0">
            <a:spAutoFit/>
          </a:bodyPr>
          <a:lstStyle/>
          <a:p>
            <a:r>
              <a:rPr lang="en-US" sz="1200" dirty="0">
                <a:latin typeface="Cambria" panose="02040503050406030204" pitchFamily="18" charset="0"/>
                <a:ea typeface="Cambria" panose="02040503050406030204" pitchFamily="18" charset="0"/>
              </a:rPr>
              <a:t>Easting (m)</a:t>
            </a:r>
          </a:p>
        </p:txBody>
      </p:sp>
      <p:sp>
        <p:nvSpPr>
          <p:cNvPr id="17" name="TextBox 16">
            <a:extLst>
              <a:ext uri="{FF2B5EF4-FFF2-40B4-BE49-F238E27FC236}">
                <a16:creationId xmlns:a16="http://schemas.microsoft.com/office/drawing/2014/main" id="{BD005AC6-3EF6-4E0B-A01A-6336D3C2802B}"/>
              </a:ext>
            </a:extLst>
          </p:cNvPr>
          <p:cNvSpPr txBox="1"/>
          <p:nvPr/>
        </p:nvSpPr>
        <p:spPr>
          <a:xfrm rot="16200000">
            <a:off x="4943463" y="1665583"/>
            <a:ext cx="1058072" cy="276999"/>
          </a:xfrm>
          <a:prstGeom prst="rect">
            <a:avLst/>
          </a:prstGeom>
          <a:solidFill>
            <a:schemeClr val="bg1"/>
          </a:solidFill>
        </p:spPr>
        <p:txBody>
          <a:bodyPr wrap="square" rtlCol="0">
            <a:spAutoFit/>
          </a:bodyPr>
          <a:lstStyle/>
          <a:p>
            <a:r>
              <a:rPr lang="en-US" sz="1200" dirty="0">
                <a:latin typeface="Cambria" panose="02040503050406030204" pitchFamily="18" charset="0"/>
                <a:ea typeface="Cambria" panose="02040503050406030204" pitchFamily="18" charset="0"/>
              </a:rPr>
              <a:t>Northing (m)</a:t>
            </a:r>
          </a:p>
        </p:txBody>
      </p:sp>
      <p:sp>
        <p:nvSpPr>
          <p:cNvPr id="19" name="TextBox 18">
            <a:extLst>
              <a:ext uri="{FF2B5EF4-FFF2-40B4-BE49-F238E27FC236}">
                <a16:creationId xmlns:a16="http://schemas.microsoft.com/office/drawing/2014/main" id="{4CEB6C20-FFED-494C-A5BB-44DE285F95CA}"/>
              </a:ext>
            </a:extLst>
          </p:cNvPr>
          <p:cNvSpPr txBox="1"/>
          <p:nvPr/>
        </p:nvSpPr>
        <p:spPr>
          <a:xfrm>
            <a:off x="5902111" y="2959267"/>
            <a:ext cx="959120" cy="276999"/>
          </a:xfrm>
          <a:prstGeom prst="rect">
            <a:avLst/>
          </a:prstGeom>
          <a:solidFill>
            <a:schemeClr val="bg1"/>
          </a:solidFill>
        </p:spPr>
        <p:txBody>
          <a:bodyPr wrap="square" rtlCol="0">
            <a:spAutoFit/>
          </a:bodyPr>
          <a:lstStyle/>
          <a:p>
            <a:r>
              <a:rPr lang="en-US" sz="1200" dirty="0">
                <a:latin typeface="Cambria" panose="02040503050406030204" pitchFamily="18" charset="0"/>
                <a:ea typeface="Cambria" panose="02040503050406030204" pitchFamily="18" charset="0"/>
              </a:rPr>
              <a:t>Easting (m)</a:t>
            </a:r>
          </a:p>
        </p:txBody>
      </p:sp>
    </p:spTree>
    <p:extLst>
      <p:ext uri="{BB962C8B-B14F-4D97-AF65-F5344CB8AC3E}">
        <p14:creationId xmlns:p14="http://schemas.microsoft.com/office/powerpoint/2010/main" val="8952272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2F9F613-3B65-4A37-835B-54007089EAA8}"/>
              </a:ext>
            </a:extLst>
          </p:cNvPr>
          <p:cNvPicPr>
            <a:picLocks noChangeAspect="1"/>
          </p:cNvPicPr>
          <p:nvPr/>
        </p:nvPicPr>
        <p:blipFill>
          <a:blip r:embed="rId2"/>
          <a:stretch>
            <a:fillRect/>
          </a:stretch>
        </p:blipFill>
        <p:spPr>
          <a:xfrm>
            <a:off x="261937" y="261937"/>
            <a:ext cx="3552825" cy="2409825"/>
          </a:xfrm>
          <a:prstGeom prst="rect">
            <a:avLst/>
          </a:prstGeom>
        </p:spPr>
      </p:pic>
      <p:pic>
        <p:nvPicPr>
          <p:cNvPr id="5" name="Picture 4">
            <a:extLst>
              <a:ext uri="{FF2B5EF4-FFF2-40B4-BE49-F238E27FC236}">
                <a16:creationId xmlns:a16="http://schemas.microsoft.com/office/drawing/2014/main" id="{78DE400E-AF20-4D83-96E0-C0F7B7B88D8B}"/>
              </a:ext>
            </a:extLst>
          </p:cNvPr>
          <p:cNvPicPr>
            <a:picLocks noChangeAspect="1"/>
          </p:cNvPicPr>
          <p:nvPr/>
        </p:nvPicPr>
        <p:blipFill>
          <a:blip r:embed="rId3"/>
          <a:stretch>
            <a:fillRect/>
          </a:stretch>
        </p:blipFill>
        <p:spPr>
          <a:xfrm>
            <a:off x="3817143" y="261937"/>
            <a:ext cx="3157537" cy="3621416"/>
          </a:xfrm>
          <a:prstGeom prst="rect">
            <a:avLst/>
          </a:prstGeom>
        </p:spPr>
      </p:pic>
      <p:pic>
        <p:nvPicPr>
          <p:cNvPr id="6" name="Picture 5">
            <a:extLst>
              <a:ext uri="{FF2B5EF4-FFF2-40B4-BE49-F238E27FC236}">
                <a16:creationId xmlns:a16="http://schemas.microsoft.com/office/drawing/2014/main" id="{454444B1-2F21-44E2-9B7F-2E3E6C7DB6CF}"/>
              </a:ext>
            </a:extLst>
          </p:cNvPr>
          <p:cNvPicPr>
            <a:picLocks noChangeAspect="1"/>
          </p:cNvPicPr>
          <p:nvPr/>
        </p:nvPicPr>
        <p:blipFill>
          <a:blip r:embed="rId4"/>
          <a:stretch>
            <a:fillRect/>
          </a:stretch>
        </p:blipFill>
        <p:spPr>
          <a:xfrm>
            <a:off x="3814762" y="4024312"/>
            <a:ext cx="3609975" cy="2390775"/>
          </a:xfrm>
          <a:prstGeom prst="rect">
            <a:avLst/>
          </a:prstGeom>
        </p:spPr>
      </p:pic>
      <p:pic>
        <p:nvPicPr>
          <p:cNvPr id="7" name="Picture 6">
            <a:extLst>
              <a:ext uri="{FF2B5EF4-FFF2-40B4-BE49-F238E27FC236}">
                <a16:creationId xmlns:a16="http://schemas.microsoft.com/office/drawing/2014/main" id="{49E84282-A2E6-40EC-A561-3459A26D6174}"/>
              </a:ext>
            </a:extLst>
          </p:cNvPr>
          <p:cNvPicPr>
            <a:picLocks noChangeAspect="1"/>
          </p:cNvPicPr>
          <p:nvPr/>
        </p:nvPicPr>
        <p:blipFill>
          <a:blip r:embed="rId5"/>
          <a:stretch>
            <a:fillRect/>
          </a:stretch>
        </p:blipFill>
        <p:spPr>
          <a:xfrm>
            <a:off x="7610475" y="2613480"/>
            <a:ext cx="3962400" cy="3801607"/>
          </a:xfrm>
          <a:prstGeom prst="rect">
            <a:avLst/>
          </a:prstGeom>
        </p:spPr>
      </p:pic>
      <p:sp>
        <p:nvSpPr>
          <p:cNvPr id="8" name="TextBox 7">
            <a:extLst>
              <a:ext uri="{FF2B5EF4-FFF2-40B4-BE49-F238E27FC236}">
                <a16:creationId xmlns:a16="http://schemas.microsoft.com/office/drawing/2014/main" id="{7414D283-C08B-4D4A-BF83-7DBBE70869DD}"/>
              </a:ext>
            </a:extLst>
          </p:cNvPr>
          <p:cNvSpPr txBox="1"/>
          <p:nvPr/>
        </p:nvSpPr>
        <p:spPr>
          <a:xfrm>
            <a:off x="8248650" y="666750"/>
            <a:ext cx="3324225" cy="1200329"/>
          </a:xfrm>
          <a:prstGeom prst="rect">
            <a:avLst/>
          </a:prstGeom>
          <a:noFill/>
        </p:spPr>
        <p:txBody>
          <a:bodyPr wrap="square" rtlCol="0">
            <a:spAutoFit/>
          </a:bodyPr>
          <a:lstStyle/>
          <a:p>
            <a:r>
              <a:rPr lang="en-US" dirty="0"/>
              <a:t>Maybe filter for groups more than 5 or 6 turbines? </a:t>
            </a:r>
          </a:p>
          <a:p>
            <a:r>
              <a:rPr lang="en-US" dirty="0"/>
              <a:t>Or add weighting for the size of the sub farm. </a:t>
            </a:r>
          </a:p>
        </p:txBody>
      </p:sp>
      <p:pic>
        <p:nvPicPr>
          <p:cNvPr id="9" name="Picture 8">
            <a:extLst>
              <a:ext uri="{FF2B5EF4-FFF2-40B4-BE49-F238E27FC236}">
                <a16:creationId xmlns:a16="http://schemas.microsoft.com/office/drawing/2014/main" id="{A7ED5850-343A-4D00-87B5-BE9E763CB30F}"/>
              </a:ext>
            </a:extLst>
          </p:cNvPr>
          <p:cNvPicPr>
            <a:picLocks noChangeAspect="1"/>
          </p:cNvPicPr>
          <p:nvPr/>
        </p:nvPicPr>
        <p:blipFill>
          <a:blip r:embed="rId6"/>
          <a:stretch>
            <a:fillRect/>
          </a:stretch>
        </p:blipFill>
        <p:spPr>
          <a:xfrm>
            <a:off x="504825" y="2814637"/>
            <a:ext cx="2400300" cy="363855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 name="Picture 9">
            <a:extLst>
              <a:ext uri="{FF2B5EF4-FFF2-40B4-BE49-F238E27FC236}">
                <a16:creationId xmlns:a16="http://schemas.microsoft.com/office/drawing/2014/main" id="{1EC240B3-3B1F-4447-9CFF-05BF1B27959F}"/>
              </a:ext>
            </a:extLst>
          </p:cNvPr>
          <p:cNvPicPr>
            <a:picLocks noChangeAspect="1"/>
          </p:cNvPicPr>
          <p:nvPr/>
        </p:nvPicPr>
        <p:blipFill>
          <a:blip r:embed="rId7"/>
          <a:stretch>
            <a:fillRect/>
          </a:stretch>
        </p:blipFill>
        <p:spPr>
          <a:xfrm>
            <a:off x="1050131" y="5795962"/>
            <a:ext cx="1781175" cy="581025"/>
          </a:xfrm>
          <a:prstGeom prst="rect">
            <a:avLst/>
          </a:prstGeom>
        </p:spPr>
      </p:pic>
    </p:spTree>
    <p:extLst>
      <p:ext uri="{BB962C8B-B14F-4D97-AF65-F5344CB8AC3E}">
        <p14:creationId xmlns:p14="http://schemas.microsoft.com/office/powerpoint/2010/main" val="37296822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57B4D6-6B69-4CF5-B419-C758F90691BA}"/>
              </a:ext>
            </a:extLst>
          </p:cNvPr>
          <p:cNvPicPr>
            <a:picLocks noChangeAspect="1"/>
          </p:cNvPicPr>
          <p:nvPr/>
        </p:nvPicPr>
        <p:blipFill>
          <a:blip r:embed="rId2"/>
          <a:stretch>
            <a:fillRect/>
          </a:stretch>
        </p:blipFill>
        <p:spPr>
          <a:xfrm>
            <a:off x="442912" y="4291012"/>
            <a:ext cx="3571875" cy="2390775"/>
          </a:xfrm>
          <a:prstGeom prst="rect">
            <a:avLst/>
          </a:prstGeom>
        </p:spPr>
      </p:pic>
      <p:pic>
        <p:nvPicPr>
          <p:cNvPr id="5" name="Picture 4">
            <a:extLst>
              <a:ext uri="{FF2B5EF4-FFF2-40B4-BE49-F238E27FC236}">
                <a16:creationId xmlns:a16="http://schemas.microsoft.com/office/drawing/2014/main" id="{A71B697A-0227-465B-A0F0-853A91447C16}"/>
              </a:ext>
            </a:extLst>
          </p:cNvPr>
          <p:cNvPicPr>
            <a:picLocks noChangeAspect="1"/>
          </p:cNvPicPr>
          <p:nvPr/>
        </p:nvPicPr>
        <p:blipFill>
          <a:blip r:embed="rId3"/>
          <a:stretch>
            <a:fillRect/>
          </a:stretch>
        </p:blipFill>
        <p:spPr>
          <a:xfrm>
            <a:off x="4076801" y="687944"/>
            <a:ext cx="4953203" cy="5789056"/>
          </a:xfrm>
          <a:prstGeom prst="rect">
            <a:avLst/>
          </a:prstGeom>
        </p:spPr>
      </p:pic>
    </p:spTree>
    <p:extLst>
      <p:ext uri="{BB962C8B-B14F-4D97-AF65-F5344CB8AC3E}">
        <p14:creationId xmlns:p14="http://schemas.microsoft.com/office/powerpoint/2010/main" val="10816944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2A642-4315-4B71-8E28-197EB666BA03}"/>
              </a:ext>
            </a:extLst>
          </p:cNvPr>
          <p:cNvSpPr>
            <a:spLocks noGrp="1"/>
          </p:cNvSpPr>
          <p:nvPr>
            <p:ph type="title"/>
          </p:nvPr>
        </p:nvSpPr>
        <p:spPr/>
        <p:txBody>
          <a:bodyPr/>
          <a:lstStyle/>
          <a:p>
            <a:r>
              <a:rPr lang="en-US" dirty="0"/>
              <a:t>Parametric Study Questions we want to answer.</a:t>
            </a:r>
          </a:p>
        </p:txBody>
      </p:sp>
      <p:sp>
        <p:nvSpPr>
          <p:cNvPr id="3" name="Content Placeholder 2">
            <a:extLst>
              <a:ext uri="{FF2B5EF4-FFF2-40B4-BE49-F238E27FC236}">
                <a16:creationId xmlns:a16="http://schemas.microsoft.com/office/drawing/2014/main" id="{536147DD-1D77-43BF-93E0-710C6B388264}"/>
              </a:ext>
            </a:extLst>
          </p:cNvPr>
          <p:cNvSpPr>
            <a:spLocks noGrp="1"/>
          </p:cNvSpPr>
          <p:nvPr>
            <p:ph idx="1"/>
          </p:nvPr>
        </p:nvSpPr>
        <p:spPr/>
        <p:txBody>
          <a:bodyPr>
            <a:normAutofit fontScale="92500" lnSpcReduction="20000"/>
          </a:bodyPr>
          <a:lstStyle/>
          <a:p>
            <a:r>
              <a:rPr lang="en-US" dirty="0"/>
              <a:t>How do the parameters of the farm (</a:t>
            </a:r>
            <a:r>
              <a:rPr lang="en-US" dirty="0" err="1"/>
              <a:t>rel</a:t>
            </a:r>
            <a:r>
              <a:rPr lang="en-US" dirty="0"/>
              <a:t> </a:t>
            </a:r>
            <a:r>
              <a:rPr lang="en-US" dirty="0" err="1"/>
              <a:t>spc</a:t>
            </a:r>
            <a:r>
              <a:rPr lang="en-US" dirty="0"/>
              <a:t>, </a:t>
            </a:r>
            <a:r>
              <a:rPr lang="en-US" dirty="0" err="1"/>
              <a:t>avg_ws</a:t>
            </a:r>
            <a:r>
              <a:rPr lang="en-US" dirty="0"/>
              <a:t> and SP) effect the AEP (baseline and opt, use AEP gain) and wake loss? What are the relative effects of each (weight, importance).</a:t>
            </a:r>
          </a:p>
          <a:p>
            <a:r>
              <a:rPr lang="en-US" dirty="0"/>
              <a:t>What are the effects of the same parameters on the BOS for baseline and optimized cases (IS BOS ALL WE CARE ABOUT Or other (capex </a:t>
            </a:r>
            <a:r>
              <a:rPr lang="en-US" dirty="0" err="1"/>
              <a:t>etc</a:t>
            </a:r>
            <a:r>
              <a:rPr lang="en-US" dirty="0"/>
              <a:t>).</a:t>
            </a:r>
          </a:p>
          <a:p>
            <a:r>
              <a:rPr lang="en-US" dirty="0"/>
              <a:t>Effect on the LCOE as a function of these two. Relative effect of each.</a:t>
            </a:r>
          </a:p>
          <a:p>
            <a:endParaRPr lang="en-US" dirty="0"/>
          </a:p>
          <a:p>
            <a:r>
              <a:rPr lang="en-US" dirty="0"/>
              <a:t>We could look at a range of BOS costs and see the respective %change in LCOE when using wake steering.</a:t>
            </a:r>
          </a:p>
          <a:p>
            <a:r>
              <a:rPr lang="en-US" dirty="0"/>
              <a:t>One goal would be to link this potential to the results from the first section, but also suggest the potential for wake steering through LCOE gains as a function of the farm parameters (although this is a grid case, it is still applicable in certain regions such as interior etc. where there is space?).   </a:t>
            </a:r>
          </a:p>
        </p:txBody>
      </p:sp>
    </p:spTree>
    <p:extLst>
      <p:ext uri="{BB962C8B-B14F-4D97-AF65-F5344CB8AC3E}">
        <p14:creationId xmlns:p14="http://schemas.microsoft.com/office/powerpoint/2010/main" val="41482734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14BDF-304A-4CF4-887D-4CC20628656E}"/>
              </a:ext>
            </a:extLst>
          </p:cNvPr>
          <p:cNvSpPr>
            <a:spLocks noGrp="1"/>
          </p:cNvSpPr>
          <p:nvPr>
            <p:ph type="title"/>
          </p:nvPr>
        </p:nvSpPr>
        <p:spPr>
          <a:xfrm>
            <a:off x="0" y="0"/>
            <a:ext cx="10515600" cy="472122"/>
          </a:xfrm>
        </p:spPr>
        <p:txBody>
          <a:bodyPr>
            <a:normAutofit fontScale="90000"/>
          </a:bodyPr>
          <a:lstStyle/>
          <a:p>
            <a:r>
              <a:rPr lang="en-US" sz="2800" dirty="0"/>
              <a:t>Question 1: AEP gain and baseline wake as function of the parameters</a:t>
            </a:r>
          </a:p>
        </p:txBody>
      </p:sp>
      <p:pic>
        <p:nvPicPr>
          <p:cNvPr id="4" name="Picture 3">
            <a:extLst>
              <a:ext uri="{FF2B5EF4-FFF2-40B4-BE49-F238E27FC236}">
                <a16:creationId xmlns:a16="http://schemas.microsoft.com/office/drawing/2014/main" id="{8EB74A71-F117-4A1F-9AA5-ABDBCA5F15A9}"/>
              </a:ext>
            </a:extLst>
          </p:cNvPr>
          <p:cNvPicPr>
            <a:picLocks noChangeAspect="1"/>
          </p:cNvPicPr>
          <p:nvPr/>
        </p:nvPicPr>
        <p:blipFill>
          <a:blip r:embed="rId2"/>
          <a:stretch>
            <a:fillRect/>
          </a:stretch>
        </p:blipFill>
        <p:spPr>
          <a:xfrm>
            <a:off x="3448050" y="760036"/>
            <a:ext cx="2574780" cy="1748074"/>
          </a:xfrm>
          <a:prstGeom prst="rect">
            <a:avLst/>
          </a:prstGeom>
        </p:spPr>
      </p:pic>
      <p:pic>
        <p:nvPicPr>
          <p:cNvPr id="5" name="Picture 4">
            <a:extLst>
              <a:ext uri="{FF2B5EF4-FFF2-40B4-BE49-F238E27FC236}">
                <a16:creationId xmlns:a16="http://schemas.microsoft.com/office/drawing/2014/main" id="{36F6CABD-0984-4867-AC2B-6BEB76974E0C}"/>
              </a:ext>
            </a:extLst>
          </p:cNvPr>
          <p:cNvPicPr>
            <a:picLocks noChangeAspect="1"/>
          </p:cNvPicPr>
          <p:nvPr/>
        </p:nvPicPr>
        <p:blipFill>
          <a:blip r:embed="rId3"/>
          <a:stretch>
            <a:fillRect/>
          </a:stretch>
        </p:blipFill>
        <p:spPr>
          <a:xfrm>
            <a:off x="3372321" y="2582886"/>
            <a:ext cx="2650509" cy="1785938"/>
          </a:xfrm>
          <a:prstGeom prst="rect">
            <a:avLst/>
          </a:prstGeom>
        </p:spPr>
      </p:pic>
      <p:pic>
        <p:nvPicPr>
          <p:cNvPr id="6" name="Picture 5">
            <a:extLst>
              <a:ext uri="{FF2B5EF4-FFF2-40B4-BE49-F238E27FC236}">
                <a16:creationId xmlns:a16="http://schemas.microsoft.com/office/drawing/2014/main" id="{16B4163E-9089-440B-910F-5AD46C798635}"/>
              </a:ext>
            </a:extLst>
          </p:cNvPr>
          <p:cNvPicPr>
            <a:picLocks noChangeAspect="1"/>
          </p:cNvPicPr>
          <p:nvPr/>
        </p:nvPicPr>
        <p:blipFill>
          <a:blip r:embed="rId4"/>
          <a:stretch>
            <a:fillRect/>
          </a:stretch>
        </p:blipFill>
        <p:spPr>
          <a:xfrm>
            <a:off x="3448049" y="4471987"/>
            <a:ext cx="2499051" cy="1785938"/>
          </a:xfrm>
          <a:prstGeom prst="rect">
            <a:avLst/>
          </a:prstGeom>
        </p:spPr>
      </p:pic>
      <p:pic>
        <p:nvPicPr>
          <p:cNvPr id="7" name="Picture 6">
            <a:extLst>
              <a:ext uri="{FF2B5EF4-FFF2-40B4-BE49-F238E27FC236}">
                <a16:creationId xmlns:a16="http://schemas.microsoft.com/office/drawing/2014/main" id="{0266EBC2-6EB3-4D12-8484-6BFEAAD69D5B}"/>
              </a:ext>
            </a:extLst>
          </p:cNvPr>
          <p:cNvPicPr>
            <a:picLocks noChangeAspect="1"/>
          </p:cNvPicPr>
          <p:nvPr/>
        </p:nvPicPr>
        <p:blipFill>
          <a:blip r:embed="rId5"/>
          <a:stretch>
            <a:fillRect/>
          </a:stretch>
        </p:blipFill>
        <p:spPr>
          <a:xfrm>
            <a:off x="619125" y="760036"/>
            <a:ext cx="2562158" cy="1779627"/>
          </a:xfrm>
          <a:prstGeom prst="rect">
            <a:avLst/>
          </a:prstGeom>
        </p:spPr>
      </p:pic>
      <p:pic>
        <p:nvPicPr>
          <p:cNvPr id="8" name="Picture 7">
            <a:extLst>
              <a:ext uri="{FF2B5EF4-FFF2-40B4-BE49-F238E27FC236}">
                <a16:creationId xmlns:a16="http://schemas.microsoft.com/office/drawing/2014/main" id="{D5B029AB-95C3-4AFA-BC6E-3D53F5942FB0}"/>
              </a:ext>
            </a:extLst>
          </p:cNvPr>
          <p:cNvPicPr>
            <a:picLocks noChangeAspect="1"/>
          </p:cNvPicPr>
          <p:nvPr/>
        </p:nvPicPr>
        <p:blipFill>
          <a:blip r:embed="rId6"/>
          <a:stretch>
            <a:fillRect/>
          </a:stretch>
        </p:blipFill>
        <p:spPr>
          <a:xfrm>
            <a:off x="508172" y="2582886"/>
            <a:ext cx="2480119" cy="1735452"/>
          </a:xfrm>
          <a:prstGeom prst="rect">
            <a:avLst/>
          </a:prstGeom>
        </p:spPr>
      </p:pic>
      <p:pic>
        <p:nvPicPr>
          <p:cNvPr id="9" name="Picture 8">
            <a:extLst>
              <a:ext uri="{FF2B5EF4-FFF2-40B4-BE49-F238E27FC236}">
                <a16:creationId xmlns:a16="http://schemas.microsoft.com/office/drawing/2014/main" id="{056A70B2-0077-4ED0-81B7-E3B698CAC7BE}"/>
              </a:ext>
            </a:extLst>
          </p:cNvPr>
          <p:cNvPicPr>
            <a:picLocks noChangeAspect="1"/>
          </p:cNvPicPr>
          <p:nvPr/>
        </p:nvPicPr>
        <p:blipFill>
          <a:blip r:embed="rId7"/>
          <a:stretch>
            <a:fillRect/>
          </a:stretch>
        </p:blipFill>
        <p:spPr>
          <a:xfrm>
            <a:off x="508172" y="4471987"/>
            <a:ext cx="2555847" cy="1779627"/>
          </a:xfrm>
          <a:prstGeom prst="rect">
            <a:avLst/>
          </a:prstGeom>
        </p:spPr>
      </p:pic>
      <p:sp>
        <p:nvSpPr>
          <p:cNvPr id="10" name="TextBox 9">
            <a:extLst>
              <a:ext uri="{FF2B5EF4-FFF2-40B4-BE49-F238E27FC236}">
                <a16:creationId xmlns:a16="http://schemas.microsoft.com/office/drawing/2014/main" id="{EACFCC7E-9782-4147-927B-B2ABDF95DD46}"/>
              </a:ext>
            </a:extLst>
          </p:cNvPr>
          <p:cNvSpPr txBox="1"/>
          <p:nvPr/>
        </p:nvSpPr>
        <p:spPr>
          <a:xfrm>
            <a:off x="6406860" y="911455"/>
            <a:ext cx="3990975" cy="5078313"/>
          </a:xfrm>
          <a:prstGeom prst="rect">
            <a:avLst/>
          </a:prstGeom>
          <a:noFill/>
        </p:spPr>
        <p:txBody>
          <a:bodyPr wrap="square" rtlCol="0">
            <a:spAutoFit/>
          </a:bodyPr>
          <a:lstStyle/>
          <a:p>
            <a:pPr marL="285750" indent="-285750">
              <a:buFont typeface="Arial" panose="020B0604020202020204" pitchFamily="34" charset="0"/>
              <a:buChar char="•"/>
            </a:pPr>
            <a:r>
              <a:rPr lang="en-US" dirty="0"/>
              <a:t>The general behavior is consistent, regions with high baseline wake loss have high potential for wake steering</a:t>
            </a:r>
          </a:p>
          <a:p>
            <a:pPr marL="285750" indent="-285750">
              <a:buFont typeface="Arial" panose="020B0604020202020204" pitchFamily="34" charset="0"/>
              <a:buChar char="•"/>
            </a:pPr>
            <a:r>
              <a:rPr lang="en-US" dirty="0"/>
              <a:t>High SP leads to wake loss, low spacing, and low wind speed. -&gt; Explain why that is. </a:t>
            </a:r>
          </a:p>
          <a:p>
            <a:pPr marL="285750" indent="-285750">
              <a:buFont typeface="Arial" panose="020B0604020202020204" pitchFamily="34" charset="0"/>
              <a:buChar char="•"/>
            </a:pPr>
            <a:r>
              <a:rPr lang="en-US" dirty="0"/>
              <a:t>Low spacing – more dense, effects of wakes are more substantial (this has been shown)</a:t>
            </a:r>
          </a:p>
          <a:p>
            <a:pPr marL="285750" indent="-285750">
              <a:buFont typeface="Arial" panose="020B0604020202020204" pitchFamily="34" charset="0"/>
              <a:buChar char="•"/>
            </a:pPr>
            <a:r>
              <a:rPr lang="en-US" dirty="0"/>
              <a:t>Low wind speeds have higher thrust coefficients and hence more wake losses.</a:t>
            </a:r>
          </a:p>
          <a:p>
            <a:pPr marL="285750" indent="-285750">
              <a:buFont typeface="Arial" panose="020B0604020202020204" pitchFamily="34" charset="0"/>
              <a:buChar char="•"/>
            </a:pPr>
            <a:r>
              <a:rPr lang="en-US" dirty="0"/>
              <a:t>High SP have larger thrust coefficients (same reason as </a:t>
            </a:r>
            <a:r>
              <a:rPr lang="en-US" dirty="0" err="1"/>
              <a:t>ws</a:t>
            </a:r>
            <a:r>
              <a:rPr lang="en-US" dirty="0"/>
              <a:t>?)</a:t>
            </a:r>
          </a:p>
          <a:p>
            <a:pPr marL="285750" indent="-285750">
              <a:buFont typeface="Arial" panose="020B0604020202020204" pitchFamily="34" charset="0"/>
              <a:buChar char="•"/>
            </a:pPr>
            <a:r>
              <a:rPr lang="en-US" dirty="0"/>
              <a:t>These plots are good to visualize the core trends, but not the relative importance or weight of each parameter on the AEP gain. </a:t>
            </a:r>
          </a:p>
        </p:txBody>
      </p:sp>
    </p:spTree>
    <p:extLst>
      <p:ext uri="{BB962C8B-B14F-4D97-AF65-F5344CB8AC3E}">
        <p14:creationId xmlns:p14="http://schemas.microsoft.com/office/powerpoint/2010/main" val="35712689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883EE16-3DE0-4923-A14B-1B3BEF15D791}"/>
              </a:ext>
            </a:extLst>
          </p:cNvPr>
          <p:cNvSpPr>
            <a:spLocks noGrp="1"/>
          </p:cNvSpPr>
          <p:nvPr>
            <p:ph type="title"/>
          </p:nvPr>
        </p:nvSpPr>
        <p:spPr>
          <a:xfrm>
            <a:off x="0" y="64611"/>
            <a:ext cx="10515600" cy="472122"/>
          </a:xfrm>
        </p:spPr>
        <p:txBody>
          <a:bodyPr>
            <a:normAutofit fontScale="90000"/>
          </a:bodyPr>
          <a:lstStyle/>
          <a:p>
            <a:r>
              <a:rPr lang="en-US" sz="2800" dirty="0"/>
              <a:t>Second order model showing the importance of each parameter on the AEP gain</a:t>
            </a:r>
          </a:p>
        </p:txBody>
      </p:sp>
      <p:pic>
        <p:nvPicPr>
          <p:cNvPr id="5" name="Picture 4">
            <a:extLst>
              <a:ext uri="{FF2B5EF4-FFF2-40B4-BE49-F238E27FC236}">
                <a16:creationId xmlns:a16="http://schemas.microsoft.com/office/drawing/2014/main" id="{7EA6E11A-BA81-4BB3-9FB7-42B7485B4E1F}"/>
              </a:ext>
            </a:extLst>
          </p:cNvPr>
          <p:cNvPicPr>
            <a:picLocks noChangeAspect="1"/>
          </p:cNvPicPr>
          <p:nvPr/>
        </p:nvPicPr>
        <p:blipFill>
          <a:blip r:embed="rId2"/>
          <a:stretch>
            <a:fillRect/>
          </a:stretch>
        </p:blipFill>
        <p:spPr>
          <a:xfrm>
            <a:off x="85725" y="876300"/>
            <a:ext cx="2228850" cy="1162050"/>
          </a:xfrm>
          <a:prstGeom prst="rect">
            <a:avLst/>
          </a:prstGeom>
        </p:spPr>
      </p:pic>
      <p:pic>
        <p:nvPicPr>
          <p:cNvPr id="6" name="Picture 5">
            <a:extLst>
              <a:ext uri="{FF2B5EF4-FFF2-40B4-BE49-F238E27FC236}">
                <a16:creationId xmlns:a16="http://schemas.microsoft.com/office/drawing/2014/main" id="{45C0AEC2-35D0-413B-AF81-92BEDFD74D86}"/>
              </a:ext>
            </a:extLst>
          </p:cNvPr>
          <p:cNvPicPr>
            <a:picLocks noChangeAspect="1"/>
          </p:cNvPicPr>
          <p:nvPr/>
        </p:nvPicPr>
        <p:blipFill>
          <a:blip r:embed="rId3"/>
          <a:stretch>
            <a:fillRect/>
          </a:stretch>
        </p:blipFill>
        <p:spPr>
          <a:xfrm>
            <a:off x="85725" y="2038350"/>
            <a:ext cx="4267200" cy="3133725"/>
          </a:xfrm>
          <a:prstGeom prst="rect">
            <a:avLst/>
          </a:prstGeom>
        </p:spPr>
      </p:pic>
      <p:pic>
        <p:nvPicPr>
          <p:cNvPr id="8" name="Picture 7">
            <a:extLst>
              <a:ext uri="{FF2B5EF4-FFF2-40B4-BE49-F238E27FC236}">
                <a16:creationId xmlns:a16="http://schemas.microsoft.com/office/drawing/2014/main" id="{EE39D470-C5E3-4503-BE84-563F34D3AA11}"/>
              </a:ext>
            </a:extLst>
          </p:cNvPr>
          <p:cNvPicPr>
            <a:picLocks noChangeAspect="1"/>
          </p:cNvPicPr>
          <p:nvPr/>
        </p:nvPicPr>
        <p:blipFill>
          <a:blip r:embed="rId4"/>
          <a:stretch>
            <a:fillRect/>
          </a:stretch>
        </p:blipFill>
        <p:spPr>
          <a:xfrm>
            <a:off x="4633912" y="643572"/>
            <a:ext cx="4791075" cy="2085975"/>
          </a:xfrm>
          <a:prstGeom prst="rect">
            <a:avLst/>
          </a:prstGeom>
        </p:spPr>
      </p:pic>
      <p:sp>
        <p:nvSpPr>
          <p:cNvPr id="10" name="TextBox 9">
            <a:extLst>
              <a:ext uri="{FF2B5EF4-FFF2-40B4-BE49-F238E27FC236}">
                <a16:creationId xmlns:a16="http://schemas.microsoft.com/office/drawing/2014/main" id="{80C8AEBE-EFC7-4DF2-B98D-B6AD76399540}"/>
              </a:ext>
            </a:extLst>
          </p:cNvPr>
          <p:cNvSpPr txBox="1"/>
          <p:nvPr/>
        </p:nvSpPr>
        <p:spPr>
          <a:xfrm>
            <a:off x="4419600" y="2905125"/>
            <a:ext cx="3857625" cy="3416320"/>
          </a:xfrm>
          <a:prstGeom prst="rect">
            <a:avLst/>
          </a:prstGeom>
          <a:noFill/>
        </p:spPr>
        <p:txBody>
          <a:bodyPr wrap="square" rtlCol="0">
            <a:spAutoFit/>
          </a:bodyPr>
          <a:lstStyle/>
          <a:p>
            <a:pPr marL="285750" indent="-285750">
              <a:buFont typeface="Arial" panose="020B0604020202020204" pitchFamily="34" charset="0"/>
              <a:buChar char="•"/>
            </a:pPr>
            <a:r>
              <a:rPr lang="en-US" dirty="0"/>
              <a:t>A second order fit following the prediction equation listed has a good agreement between actual simulated values and predicted (</a:t>
            </a:r>
            <a:r>
              <a:rPr lang="en-US" dirty="0" err="1"/>
              <a:t>R^2</a:t>
            </a:r>
            <a:r>
              <a:rPr lang="en-US" dirty="0"/>
              <a:t> very high). The effects test show that (idk if this is what it shows). The parameter estimates do show the relative importance of each value in expression and hence the importance. Idk if there is a single value somewhere that says which matters most. </a:t>
            </a:r>
          </a:p>
        </p:txBody>
      </p:sp>
      <p:sp>
        <p:nvSpPr>
          <p:cNvPr id="11" name="TextBox 10">
            <a:extLst>
              <a:ext uri="{FF2B5EF4-FFF2-40B4-BE49-F238E27FC236}">
                <a16:creationId xmlns:a16="http://schemas.microsoft.com/office/drawing/2014/main" id="{0D665337-D348-4358-83F8-6266F93B510E}"/>
              </a:ext>
            </a:extLst>
          </p:cNvPr>
          <p:cNvSpPr txBox="1"/>
          <p:nvPr/>
        </p:nvSpPr>
        <p:spPr>
          <a:xfrm>
            <a:off x="8181975" y="2905125"/>
            <a:ext cx="3667125" cy="2031325"/>
          </a:xfrm>
          <a:prstGeom prst="rect">
            <a:avLst/>
          </a:prstGeom>
          <a:noFill/>
        </p:spPr>
        <p:txBody>
          <a:bodyPr wrap="square" rtlCol="0">
            <a:spAutoFit/>
          </a:bodyPr>
          <a:lstStyle/>
          <a:p>
            <a:pPr marL="285750" indent="-285750">
              <a:buFont typeface="Arial" panose="020B0604020202020204" pitchFamily="34" charset="0"/>
              <a:buChar char="•"/>
            </a:pPr>
            <a:r>
              <a:rPr lang="en-US" dirty="0"/>
              <a:t>Prediction profiler is good to show trends again, but the slopes of the lines change depending on the positions? Choose best one or use different plot? Something like Owen had where there were several plots? </a:t>
            </a:r>
          </a:p>
        </p:txBody>
      </p:sp>
      <p:pic>
        <p:nvPicPr>
          <p:cNvPr id="12" name="Picture 11">
            <a:extLst>
              <a:ext uri="{FF2B5EF4-FFF2-40B4-BE49-F238E27FC236}">
                <a16:creationId xmlns:a16="http://schemas.microsoft.com/office/drawing/2014/main" id="{714C7CF5-A85E-4DC7-A013-C53692B5207F}"/>
              </a:ext>
            </a:extLst>
          </p:cNvPr>
          <p:cNvPicPr>
            <a:picLocks noChangeAspect="1"/>
          </p:cNvPicPr>
          <p:nvPr/>
        </p:nvPicPr>
        <p:blipFill>
          <a:blip r:embed="rId5"/>
          <a:stretch>
            <a:fillRect/>
          </a:stretch>
        </p:blipFill>
        <p:spPr>
          <a:xfrm>
            <a:off x="-900113" y="5043487"/>
            <a:ext cx="5534025" cy="1876425"/>
          </a:xfrm>
          <a:prstGeom prst="rect">
            <a:avLst/>
          </a:prstGeom>
        </p:spPr>
      </p:pic>
    </p:spTree>
    <p:extLst>
      <p:ext uri="{BB962C8B-B14F-4D97-AF65-F5344CB8AC3E}">
        <p14:creationId xmlns:p14="http://schemas.microsoft.com/office/powerpoint/2010/main" val="36635284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23A801F7-EF39-41FF-B56A-520D204B81DE}"/>
              </a:ext>
            </a:extLst>
          </p:cNvPr>
          <p:cNvGraphicFramePr>
            <a:graphicFrameLocks noGrp="1"/>
          </p:cNvGraphicFramePr>
          <p:nvPr>
            <p:extLst>
              <p:ext uri="{D42A27DB-BD31-4B8C-83A1-F6EECF244321}">
                <p14:modId xmlns:p14="http://schemas.microsoft.com/office/powerpoint/2010/main" val="1385606161"/>
              </p:ext>
            </p:extLst>
          </p:nvPr>
        </p:nvGraphicFramePr>
        <p:xfrm>
          <a:off x="424210" y="193040"/>
          <a:ext cx="9818746" cy="3957320"/>
        </p:xfrm>
        <a:graphic>
          <a:graphicData uri="http://schemas.openxmlformats.org/drawingml/2006/table">
            <a:tbl>
              <a:tblPr firstRow="1" bandRow="1">
                <a:tableStyleId>{5C22544A-7EE6-4342-B048-85BDC9FD1C3A}</a:tableStyleId>
              </a:tblPr>
              <a:tblGrid>
                <a:gridCol w="1217198">
                  <a:extLst>
                    <a:ext uri="{9D8B030D-6E8A-4147-A177-3AD203B41FA5}">
                      <a16:colId xmlns:a16="http://schemas.microsoft.com/office/drawing/2014/main" val="1318525163"/>
                    </a:ext>
                  </a:extLst>
                </a:gridCol>
                <a:gridCol w="1217198">
                  <a:extLst>
                    <a:ext uri="{9D8B030D-6E8A-4147-A177-3AD203B41FA5}">
                      <a16:colId xmlns:a16="http://schemas.microsoft.com/office/drawing/2014/main" val="4090139748"/>
                    </a:ext>
                  </a:extLst>
                </a:gridCol>
                <a:gridCol w="1217198">
                  <a:extLst>
                    <a:ext uri="{9D8B030D-6E8A-4147-A177-3AD203B41FA5}">
                      <a16:colId xmlns:a16="http://schemas.microsoft.com/office/drawing/2014/main" val="1931860673"/>
                    </a:ext>
                  </a:extLst>
                </a:gridCol>
                <a:gridCol w="1217198">
                  <a:extLst>
                    <a:ext uri="{9D8B030D-6E8A-4147-A177-3AD203B41FA5}">
                      <a16:colId xmlns:a16="http://schemas.microsoft.com/office/drawing/2014/main" val="3214456566"/>
                    </a:ext>
                  </a:extLst>
                </a:gridCol>
                <a:gridCol w="1298360">
                  <a:extLst>
                    <a:ext uri="{9D8B030D-6E8A-4147-A177-3AD203B41FA5}">
                      <a16:colId xmlns:a16="http://schemas.microsoft.com/office/drawing/2014/main" val="3816919162"/>
                    </a:ext>
                  </a:extLst>
                </a:gridCol>
                <a:gridCol w="1217198">
                  <a:extLst>
                    <a:ext uri="{9D8B030D-6E8A-4147-A177-3AD203B41FA5}">
                      <a16:colId xmlns:a16="http://schemas.microsoft.com/office/drawing/2014/main" val="1228381725"/>
                    </a:ext>
                  </a:extLst>
                </a:gridCol>
                <a:gridCol w="1217198">
                  <a:extLst>
                    <a:ext uri="{9D8B030D-6E8A-4147-A177-3AD203B41FA5}">
                      <a16:colId xmlns:a16="http://schemas.microsoft.com/office/drawing/2014/main" val="3827668581"/>
                    </a:ext>
                  </a:extLst>
                </a:gridCol>
                <a:gridCol w="1217198">
                  <a:extLst>
                    <a:ext uri="{9D8B030D-6E8A-4147-A177-3AD203B41FA5}">
                      <a16:colId xmlns:a16="http://schemas.microsoft.com/office/drawing/2014/main" val="1631562343"/>
                    </a:ext>
                  </a:extLst>
                </a:gridCol>
              </a:tblGrid>
              <a:tr h="0">
                <a:tc>
                  <a:txBody>
                    <a:bodyPr/>
                    <a:lstStyle/>
                    <a:p>
                      <a:r>
                        <a:rPr lang="en-US" dirty="0"/>
                        <a:t>Relative Spacing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Without wd var. %AEP Gain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wd var. %AEP Gain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%AEP Gain with z/L TI method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%AEP Gain with </a:t>
                      </a:r>
                      <a:r>
                        <a:rPr lang="en-US" dirty="0" err="1"/>
                        <a:t>ws</a:t>
                      </a:r>
                      <a:r>
                        <a:rPr lang="en-US" dirty="0"/>
                        <a:t> TI method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change in AEP gain with wd variability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change in AEP gain with z/L method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change in AEP gain with </a:t>
                      </a:r>
                      <a:r>
                        <a:rPr lang="en-US" dirty="0" err="1"/>
                        <a:t>ws</a:t>
                      </a:r>
                      <a:r>
                        <a:rPr lang="en-US" dirty="0"/>
                        <a:t> method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extLst>
                  <a:ext uri="{0D108BD9-81ED-4DB2-BD59-A6C34878D82A}">
                    <a16:rowId xmlns:a16="http://schemas.microsoft.com/office/drawing/2014/main" val="2652125477"/>
                  </a:ext>
                </a:extLst>
              </a:tr>
              <a:tr h="370840">
                <a:tc>
                  <a:txBody>
                    <a:bodyPr/>
                    <a:lstStyle/>
                    <a:p>
                      <a:r>
                        <a:rPr lang="en-US" dirty="0"/>
                        <a:t>4.0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a:t>
                      </a:r>
                    </a:p>
                  </a:txBody>
                  <a:tcPr/>
                </a:tc>
                <a:tc>
                  <a:txBody>
                    <a:bodyPr/>
                    <a:lstStyle/>
                    <a:p>
                      <a:r>
                        <a:rPr lang="en-US" dirty="0"/>
                        <a:t>6.1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5.8</a:t>
                      </a:r>
                    </a:p>
                  </a:txBody>
                  <a:tcPr/>
                </a:tc>
                <a:tc>
                  <a:txBody>
                    <a:bodyPr/>
                    <a:lstStyle/>
                    <a:p>
                      <a:r>
                        <a:rPr lang="en-US" dirty="0"/>
                        <a:t>-37.1</a:t>
                      </a:r>
                    </a:p>
                  </a:txBody>
                  <a:tcPr/>
                </a:tc>
                <a:tc>
                  <a:txBody>
                    <a:bodyPr/>
                    <a:lstStyle/>
                    <a:p>
                      <a:r>
                        <a:rPr lang="en-US" dirty="0"/>
                        <a:t>13.6</a:t>
                      </a:r>
                    </a:p>
                  </a:txBody>
                  <a:tcPr/>
                </a:tc>
                <a:tc>
                  <a:txBody>
                    <a:bodyPr/>
                    <a:lstStyle/>
                    <a:p>
                      <a:r>
                        <a:rPr lang="en-US" dirty="0"/>
                        <a:t>8.2</a:t>
                      </a:r>
                    </a:p>
                  </a:txBody>
                  <a:tcPr/>
                </a:tc>
                <a:extLst>
                  <a:ext uri="{0D108BD9-81ED-4DB2-BD59-A6C34878D82A}">
                    <a16:rowId xmlns:a16="http://schemas.microsoft.com/office/drawing/2014/main" val="1376370218"/>
                  </a:ext>
                </a:extLst>
              </a:tr>
              <a:tr h="370840">
                <a:tc>
                  <a:txBody>
                    <a:bodyPr/>
                    <a:lstStyle/>
                    <a:p>
                      <a:r>
                        <a:rPr lang="en-US" dirty="0"/>
                        <a:t>5.0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2.0</a:t>
                      </a:r>
                    </a:p>
                  </a:txBody>
                  <a:tcPr/>
                </a:tc>
                <a:tc>
                  <a:txBody>
                    <a:bodyPr/>
                    <a:lstStyle/>
                    <a:p>
                      <a:r>
                        <a:rPr lang="en-US" dirty="0"/>
                        <a:t>3.9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3.6</a:t>
                      </a:r>
                    </a:p>
                  </a:txBody>
                  <a:tcPr/>
                </a:tc>
                <a:tc>
                  <a:txBody>
                    <a:bodyPr/>
                    <a:lstStyle/>
                    <a:p>
                      <a:r>
                        <a:rPr lang="en-US" dirty="0"/>
                        <a:t>-37.2</a:t>
                      </a:r>
                    </a:p>
                  </a:txBody>
                  <a:tcPr/>
                </a:tc>
                <a:tc>
                  <a:txBody>
                    <a:bodyPr/>
                    <a:lstStyle/>
                    <a:p>
                      <a:r>
                        <a:rPr lang="en-US" dirty="0"/>
                        <a:t>22.3</a:t>
                      </a:r>
                    </a:p>
                  </a:txBody>
                  <a:tcPr/>
                </a:tc>
                <a:tc>
                  <a:txBody>
                    <a:bodyPr/>
                    <a:lstStyle/>
                    <a:p>
                      <a:r>
                        <a:rPr lang="en-US" dirty="0"/>
                        <a:t>12.3</a:t>
                      </a:r>
                    </a:p>
                  </a:txBody>
                  <a:tcPr/>
                </a:tc>
                <a:extLst>
                  <a:ext uri="{0D108BD9-81ED-4DB2-BD59-A6C34878D82A}">
                    <a16:rowId xmlns:a16="http://schemas.microsoft.com/office/drawing/2014/main" val="2858464233"/>
                  </a:ext>
                </a:extLst>
              </a:tr>
              <a:tr h="370840">
                <a:tc>
                  <a:txBody>
                    <a:bodyPr/>
                    <a:lstStyle/>
                    <a:p>
                      <a:r>
                        <a:rPr lang="en-US" dirty="0"/>
                        <a:t>6.0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1.1</a:t>
                      </a:r>
                    </a:p>
                  </a:txBody>
                  <a:tcPr/>
                </a:tc>
                <a:tc>
                  <a:txBody>
                    <a:bodyPr/>
                    <a:lstStyle/>
                    <a:p>
                      <a:r>
                        <a:rPr lang="en-US" dirty="0"/>
                        <a:t>2.6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2.3</a:t>
                      </a:r>
                    </a:p>
                  </a:txBody>
                  <a:tcPr/>
                </a:tc>
                <a:tc>
                  <a:txBody>
                    <a:bodyPr/>
                    <a:lstStyle/>
                    <a:p>
                      <a:r>
                        <a:rPr lang="en-US" dirty="0"/>
                        <a:t>-44.9</a:t>
                      </a:r>
                    </a:p>
                  </a:txBody>
                  <a:tcPr/>
                </a:tc>
                <a:tc>
                  <a:txBody>
                    <a:bodyPr/>
                    <a:lstStyle/>
                    <a:p>
                      <a:r>
                        <a:rPr lang="en-US" dirty="0"/>
                        <a:t>27.4</a:t>
                      </a:r>
                    </a:p>
                  </a:txBody>
                  <a:tcPr/>
                </a:tc>
                <a:tc>
                  <a:txBody>
                    <a:bodyPr/>
                    <a:lstStyle/>
                    <a:p>
                      <a:r>
                        <a:rPr lang="en-US" dirty="0"/>
                        <a:t>12.4</a:t>
                      </a:r>
                    </a:p>
                  </a:txBody>
                  <a:tcPr/>
                </a:tc>
                <a:extLst>
                  <a:ext uri="{0D108BD9-81ED-4DB2-BD59-A6C34878D82A}">
                    <a16:rowId xmlns:a16="http://schemas.microsoft.com/office/drawing/2014/main" val="3214640069"/>
                  </a:ext>
                </a:extLst>
              </a:tr>
              <a:tr h="370840">
                <a:tc>
                  <a:txBody>
                    <a:bodyPr/>
                    <a:lstStyle/>
                    <a:p>
                      <a:r>
                        <a:rPr lang="en-US" dirty="0"/>
                        <a:t>7.0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0.6</a:t>
                      </a:r>
                    </a:p>
                  </a:txBody>
                  <a:tcPr/>
                </a:tc>
                <a:tc>
                  <a:txBody>
                    <a:bodyPr/>
                    <a:lstStyle/>
                    <a:p>
                      <a:r>
                        <a:rPr lang="en-US" dirty="0"/>
                        <a:t>1.8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1.5</a:t>
                      </a:r>
                    </a:p>
                  </a:txBody>
                  <a:tcPr/>
                </a:tc>
                <a:tc>
                  <a:txBody>
                    <a:bodyPr/>
                    <a:lstStyle/>
                    <a:p>
                      <a:r>
                        <a:rPr lang="en-US" dirty="0"/>
                        <a:t>-53.7</a:t>
                      </a:r>
                    </a:p>
                  </a:txBody>
                  <a:tcPr/>
                </a:tc>
                <a:tc>
                  <a:txBody>
                    <a:bodyPr/>
                    <a:lstStyle/>
                    <a:p>
                      <a:r>
                        <a:rPr lang="en-US" dirty="0"/>
                        <a:t>37.5</a:t>
                      </a:r>
                    </a:p>
                  </a:txBody>
                  <a:tcPr/>
                </a:tc>
                <a:tc>
                  <a:txBody>
                    <a:bodyPr/>
                    <a:lstStyle/>
                    <a:p>
                      <a:r>
                        <a:rPr lang="en-US" dirty="0"/>
                        <a:t>16.7</a:t>
                      </a:r>
                    </a:p>
                  </a:txBody>
                  <a:tcPr/>
                </a:tc>
                <a:extLst>
                  <a:ext uri="{0D108BD9-81ED-4DB2-BD59-A6C34878D82A}">
                    <a16:rowId xmlns:a16="http://schemas.microsoft.com/office/drawing/2014/main" val="1801557866"/>
                  </a:ext>
                </a:extLst>
              </a:tr>
              <a:tr h="370840">
                <a:tc>
                  <a:txBody>
                    <a:bodyPr/>
                    <a:lstStyle/>
                    <a:p>
                      <a:r>
                        <a:rPr lang="en-US" dirty="0"/>
                        <a:t>10.0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0.1</a:t>
                      </a:r>
                    </a:p>
                  </a:txBody>
                  <a:tcPr/>
                </a:tc>
                <a:tc>
                  <a:txBody>
                    <a:bodyPr/>
                    <a:lstStyle/>
                    <a:p>
                      <a:r>
                        <a:rPr lang="en-US" dirty="0"/>
                        <a:t>0.7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0.5</a:t>
                      </a:r>
                    </a:p>
                  </a:txBody>
                  <a:tcPr/>
                </a:tc>
                <a:tc>
                  <a:txBody>
                    <a:bodyPr/>
                    <a:lstStyle/>
                    <a:p>
                      <a:r>
                        <a:rPr lang="en-US" dirty="0"/>
                        <a:t>-73.9</a:t>
                      </a:r>
                    </a:p>
                  </a:txBody>
                  <a:tcPr/>
                </a:tc>
                <a:tc>
                  <a:txBody>
                    <a:bodyPr/>
                    <a:lstStyle/>
                    <a:p>
                      <a:r>
                        <a:rPr lang="en-US" dirty="0"/>
                        <a:t>61.1</a:t>
                      </a:r>
                    </a:p>
                  </a:txBody>
                  <a:tcPr/>
                </a:tc>
                <a:tc>
                  <a:txBody>
                    <a:bodyPr/>
                    <a:lstStyle/>
                    <a:p>
                      <a:r>
                        <a:rPr lang="en-US" dirty="0"/>
                        <a:t>27.8</a:t>
                      </a:r>
                    </a:p>
                  </a:txBody>
                  <a:tcPr/>
                </a:tc>
                <a:extLst>
                  <a:ext uri="{0D108BD9-81ED-4DB2-BD59-A6C34878D82A}">
                    <a16:rowId xmlns:a16="http://schemas.microsoft.com/office/drawing/2014/main" val="134415835"/>
                  </a:ext>
                </a:extLst>
              </a:tr>
              <a:tr h="0">
                <a:tc>
                  <a:txBody>
                    <a:bodyPr/>
                    <a:lstStyle/>
                    <a:p>
                      <a:r>
                        <a:rPr lang="en-US" dirty="0"/>
                        <a:t>15.0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0.0</a:t>
                      </a:r>
                    </a:p>
                  </a:txBody>
                  <a:tcPr/>
                </a:tc>
                <a:tc>
                  <a:txBody>
                    <a:bodyPr/>
                    <a:lstStyle/>
                    <a:p>
                      <a:r>
                        <a:rPr lang="en-US" dirty="0"/>
                        <a:t>0.2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0.1</a:t>
                      </a:r>
                    </a:p>
                  </a:txBody>
                  <a:tcPr/>
                </a:tc>
                <a:tc>
                  <a:txBody>
                    <a:bodyPr/>
                    <a:lstStyle/>
                    <a:p>
                      <a:r>
                        <a:rPr lang="en-US" dirty="0"/>
                        <a:t>-86.6</a:t>
                      </a:r>
                    </a:p>
                  </a:txBody>
                  <a:tcPr/>
                </a:tc>
                <a:tc>
                  <a:txBody>
                    <a:bodyPr/>
                    <a:lstStyle/>
                    <a:p>
                      <a:r>
                        <a:rPr lang="en-US" dirty="0"/>
                        <a:t>146.7</a:t>
                      </a:r>
                    </a:p>
                  </a:txBody>
                  <a:tcPr/>
                </a:tc>
                <a:tc>
                  <a:txBody>
                    <a:bodyPr/>
                    <a:lstStyle/>
                    <a:p>
                      <a:r>
                        <a:rPr lang="en-US" dirty="0"/>
                        <a:t>62.0</a:t>
                      </a:r>
                    </a:p>
                  </a:txBody>
                  <a:tcPr/>
                </a:tc>
                <a:extLst>
                  <a:ext uri="{0D108BD9-81ED-4DB2-BD59-A6C34878D82A}">
                    <a16:rowId xmlns:a16="http://schemas.microsoft.com/office/drawing/2014/main" val="2537369007"/>
                  </a:ext>
                </a:extLst>
              </a:tr>
            </a:tbl>
          </a:graphicData>
        </a:graphic>
      </p:graphicFrame>
    </p:spTree>
    <p:extLst>
      <p:ext uri="{BB962C8B-B14F-4D97-AF65-F5344CB8AC3E}">
        <p14:creationId xmlns:p14="http://schemas.microsoft.com/office/powerpoint/2010/main" val="12304918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96162A3-3308-426C-B50C-C9C1C831BB9C}"/>
              </a:ext>
            </a:extLst>
          </p:cNvPr>
          <p:cNvPicPr>
            <a:picLocks noChangeAspect="1"/>
          </p:cNvPicPr>
          <p:nvPr/>
        </p:nvPicPr>
        <p:blipFill>
          <a:blip r:embed="rId2"/>
          <a:stretch>
            <a:fillRect/>
          </a:stretch>
        </p:blipFill>
        <p:spPr>
          <a:xfrm>
            <a:off x="129024" y="77816"/>
            <a:ext cx="3906081" cy="2752911"/>
          </a:xfrm>
          <a:prstGeom prst="rect">
            <a:avLst/>
          </a:prstGeom>
        </p:spPr>
      </p:pic>
      <p:pic>
        <p:nvPicPr>
          <p:cNvPr id="7" name="Picture 6">
            <a:extLst>
              <a:ext uri="{FF2B5EF4-FFF2-40B4-BE49-F238E27FC236}">
                <a16:creationId xmlns:a16="http://schemas.microsoft.com/office/drawing/2014/main" id="{97199B06-1282-47F6-9C7A-278B17493701}"/>
              </a:ext>
            </a:extLst>
          </p:cNvPr>
          <p:cNvPicPr>
            <a:picLocks noChangeAspect="1"/>
          </p:cNvPicPr>
          <p:nvPr/>
        </p:nvPicPr>
        <p:blipFill>
          <a:blip r:embed="rId3"/>
          <a:stretch>
            <a:fillRect/>
          </a:stretch>
        </p:blipFill>
        <p:spPr>
          <a:xfrm>
            <a:off x="129024" y="2830727"/>
            <a:ext cx="3906081" cy="2839222"/>
          </a:xfrm>
          <a:prstGeom prst="rect">
            <a:avLst/>
          </a:prstGeom>
        </p:spPr>
      </p:pic>
      <p:sp>
        <p:nvSpPr>
          <p:cNvPr id="8" name="TextBox 7">
            <a:extLst>
              <a:ext uri="{FF2B5EF4-FFF2-40B4-BE49-F238E27FC236}">
                <a16:creationId xmlns:a16="http://schemas.microsoft.com/office/drawing/2014/main" id="{F9BF5F1B-15C7-4D14-A0A7-7A4BB8DB7558}"/>
              </a:ext>
            </a:extLst>
          </p:cNvPr>
          <p:cNvSpPr txBox="1"/>
          <p:nvPr/>
        </p:nvSpPr>
        <p:spPr>
          <a:xfrm>
            <a:off x="4035106" y="77817"/>
            <a:ext cx="6300132" cy="5632311"/>
          </a:xfrm>
          <a:prstGeom prst="rect">
            <a:avLst/>
          </a:prstGeom>
          <a:noFill/>
        </p:spPr>
        <p:txBody>
          <a:bodyPr wrap="square" rtlCol="0">
            <a:spAutoFit/>
          </a:bodyPr>
          <a:lstStyle/>
          <a:p>
            <a:r>
              <a:rPr lang="en-US" dirty="0"/>
              <a:t>Location of peaks is consistent with the layout (0, 90, 180, 270)</a:t>
            </a:r>
          </a:p>
          <a:p>
            <a:endParaRPr lang="en-US" dirty="0"/>
          </a:p>
          <a:p>
            <a:r>
              <a:rPr lang="en-US" dirty="0"/>
              <a:t>The z/L method always seems to have the highest peaks, at least in the regions with large gain potential. </a:t>
            </a:r>
          </a:p>
          <a:p>
            <a:endParaRPr lang="en-US" dirty="0"/>
          </a:p>
          <a:p>
            <a:r>
              <a:rPr lang="en-US" dirty="0"/>
              <a:t>Looking at change to the baseline 8% case, the peaks are min points (large abs difference but not that great relative to original value). The regions with less abs gain seem to have the highest difference in AEP. </a:t>
            </a:r>
          </a:p>
          <a:p>
            <a:endParaRPr lang="en-US" dirty="0"/>
          </a:p>
          <a:p>
            <a:r>
              <a:rPr lang="en-US" dirty="0"/>
              <a:t>Some wd even have negative meaning the 8% TI case was outperforming. These are cases where no gain was expected anyway (gains close to 0). Would make sense since the higher TI from models would make those minimal gains even worse, and the lower TI values benefit where the gains were high?</a:t>
            </a:r>
          </a:p>
          <a:p>
            <a:br>
              <a:rPr lang="en-US" dirty="0"/>
            </a:br>
            <a:r>
              <a:rPr lang="en-US" dirty="0"/>
              <a:t>What is the reason for negative effects at certain wind directions? Places where gains are already close to 0 and this TI method seems to make it worse?  </a:t>
            </a:r>
          </a:p>
          <a:p>
            <a:endParaRPr lang="en-US" dirty="0"/>
          </a:p>
        </p:txBody>
      </p:sp>
    </p:spTree>
    <p:extLst>
      <p:ext uri="{BB962C8B-B14F-4D97-AF65-F5344CB8AC3E}">
        <p14:creationId xmlns:p14="http://schemas.microsoft.com/office/powerpoint/2010/main" val="191625213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468ADB-F7C6-46B6-BF2E-0ABA21F9EDD5}"/>
              </a:ext>
            </a:extLst>
          </p:cNvPr>
          <p:cNvSpPr>
            <a:spLocks noGrp="1"/>
          </p:cNvSpPr>
          <p:nvPr>
            <p:ph idx="1"/>
          </p:nvPr>
        </p:nvSpPr>
        <p:spPr>
          <a:xfrm>
            <a:off x="5520949" y="541856"/>
            <a:ext cx="5504982" cy="4468369"/>
          </a:xfrm>
        </p:spPr>
        <p:txBody>
          <a:bodyPr>
            <a:normAutofit lnSpcReduction="10000"/>
          </a:bodyPr>
          <a:lstStyle/>
          <a:p>
            <a:r>
              <a:rPr lang="en-US" sz="2000" dirty="0"/>
              <a:t>We can see that with wd var. the efficiency is a bit higher at certain places and lower at others</a:t>
            </a:r>
          </a:p>
          <a:p>
            <a:r>
              <a:rPr lang="en-US" sz="2000" dirty="0"/>
              <a:t>Red peaks with z/L method is consistently highest peaks on efficiently with the blue (</a:t>
            </a:r>
            <a:r>
              <a:rPr lang="en-US" sz="2000" dirty="0" err="1"/>
              <a:t>ws</a:t>
            </a:r>
            <a:r>
              <a:rPr lang="en-US" sz="2000" dirty="0"/>
              <a:t> method) is close by. </a:t>
            </a:r>
          </a:p>
          <a:p>
            <a:r>
              <a:rPr lang="en-US" sz="2000" dirty="0"/>
              <a:t>All methods have some negative on the \% change (which is relative to the </a:t>
            </a:r>
            <a:r>
              <a:rPr lang="en-US" sz="2000" dirty="0" err="1"/>
              <a:t>og</a:t>
            </a:r>
            <a:r>
              <a:rPr lang="en-US" sz="2000" dirty="0"/>
              <a:t> 8%). Wind direction var. has most often which leads to a smaller net AEP. The others are usually higher, negative in areas where the gain is already low anyway. </a:t>
            </a:r>
          </a:p>
          <a:p>
            <a:r>
              <a:rPr lang="en-US" sz="2000" dirty="0"/>
              <a:t>The peaks for wd var are at places where the gain is already low. WHY? – </a:t>
            </a:r>
          </a:p>
          <a:p>
            <a:r>
              <a:rPr lang="en-US" sz="2000" dirty="0"/>
              <a:t>Same for the largest peaks for blue and red are also at low gains (but this is relative)</a:t>
            </a:r>
          </a:p>
        </p:txBody>
      </p:sp>
      <p:pic>
        <p:nvPicPr>
          <p:cNvPr id="5" name="Picture 4">
            <a:extLst>
              <a:ext uri="{FF2B5EF4-FFF2-40B4-BE49-F238E27FC236}">
                <a16:creationId xmlns:a16="http://schemas.microsoft.com/office/drawing/2014/main" id="{C1997375-E24A-4986-B5E6-DF9F42BAB7D6}"/>
              </a:ext>
            </a:extLst>
          </p:cNvPr>
          <p:cNvPicPr>
            <a:picLocks noChangeAspect="1"/>
          </p:cNvPicPr>
          <p:nvPr/>
        </p:nvPicPr>
        <p:blipFill>
          <a:blip r:embed="rId2"/>
          <a:stretch>
            <a:fillRect/>
          </a:stretch>
        </p:blipFill>
        <p:spPr>
          <a:xfrm>
            <a:off x="259702" y="457967"/>
            <a:ext cx="4991100" cy="4848225"/>
          </a:xfrm>
          <a:prstGeom prst="rect">
            <a:avLst/>
          </a:prstGeom>
        </p:spPr>
      </p:pic>
      <p:sp>
        <p:nvSpPr>
          <p:cNvPr id="6" name="TextBox 5">
            <a:extLst>
              <a:ext uri="{FF2B5EF4-FFF2-40B4-BE49-F238E27FC236}">
                <a16:creationId xmlns:a16="http://schemas.microsoft.com/office/drawing/2014/main" id="{01E9D88F-955D-435D-AA32-4FBAF1B7F375}"/>
              </a:ext>
            </a:extLst>
          </p:cNvPr>
          <p:cNvSpPr txBox="1"/>
          <p:nvPr/>
        </p:nvSpPr>
        <p:spPr>
          <a:xfrm>
            <a:off x="1266738" y="155746"/>
            <a:ext cx="3330430" cy="369332"/>
          </a:xfrm>
          <a:prstGeom prst="rect">
            <a:avLst/>
          </a:prstGeom>
          <a:noFill/>
        </p:spPr>
        <p:txBody>
          <a:bodyPr wrap="square" rtlCol="0">
            <a:spAutoFit/>
          </a:bodyPr>
          <a:lstStyle/>
          <a:p>
            <a:r>
              <a:rPr lang="en-US" dirty="0" err="1"/>
              <a:t>7D</a:t>
            </a:r>
            <a:r>
              <a:rPr lang="en-US" dirty="0"/>
              <a:t>, 200 W/</a:t>
            </a:r>
            <a:r>
              <a:rPr lang="en-US" dirty="0" err="1"/>
              <a:t>m^2</a:t>
            </a:r>
            <a:r>
              <a:rPr lang="en-US" dirty="0"/>
              <a:t>, </a:t>
            </a:r>
            <a:r>
              <a:rPr lang="en-US" dirty="0" err="1"/>
              <a:t>avg_ws</a:t>
            </a:r>
            <a:r>
              <a:rPr lang="en-US" dirty="0"/>
              <a:t>=</a:t>
            </a:r>
            <a:r>
              <a:rPr lang="en-US" dirty="0" err="1"/>
              <a:t>7.5m</a:t>
            </a:r>
            <a:r>
              <a:rPr lang="en-US" dirty="0"/>
              <a:t>/s</a:t>
            </a:r>
          </a:p>
        </p:txBody>
      </p:sp>
      <p:cxnSp>
        <p:nvCxnSpPr>
          <p:cNvPr id="8" name="Straight Connector 7">
            <a:extLst>
              <a:ext uri="{FF2B5EF4-FFF2-40B4-BE49-F238E27FC236}">
                <a16:creationId xmlns:a16="http://schemas.microsoft.com/office/drawing/2014/main" id="{49CF1D66-7D18-42A5-BEA7-5E1988412BD1}"/>
              </a:ext>
            </a:extLst>
          </p:cNvPr>
          <p:cNvCxnSpPr>
            <a:cxnSpLocks/>
          </p:cNvCxnSpPr>
          <p:nvPr/>
        </p:nvCxnSpPr>
        <p:spPr>
          <a:xfrm flipV="1">
            <a:off x="4094113" y="525078"/>
            <a:ext cx="0" cy="4415332"/>
          </a:xfrm>
          <a:prstGeom prst="line">
            <a:avLst/>
          </a:prstGeom>
          <a:ln w="19050">
            <a:prstDash val="dash"/>
          </a:ln>
        </p:spPr>
        <p:style>
          <a:lnRef idx="3">
            <a:schemeClr val="dk1"/>
          </a:lnRef>
          <a:fillRef idx="0">
            <a:schemeClr val="dk1"/>
          </a:fillRef>
          <a:effectRef idx="2">
            <a:schemeClr val="dk1"/>
          </a:effectRef>
          <a:fontRef idx="minor">
            <a:schemeClr val="tx1"/>
          </a:fontRef>
        </p:style>
      </p:cxnSp>
      <p:cxnSp>
        <p:nvCxnSpPr>
          <p:cNvPr id="13" name="Straight Connector 12">
            <a:extLst>
              <a:ext uri="{FF2B5EF4-FFF2-40B4-BE49-F238E27FC236}">
                <a16:creationId xmlns:a16="http://schemas.microsoft.com/office/drawing/2014/main" id="{DBAACB33-E751-4AF4-BC63-8453869FF00E}"/>
              </a:ext>
            </a:extLst>
          </p:cNvPr>
          <p:cNvCxnSpPr>
            <a:cxnSpLocks/>
          </p:cNvCxnSpPr>
          <p:nvPr/>
        </p:nvCxnSpPr>
        <p:spPr>
          <a:xfrm flipV="1">
            <a:off x="3869008" y="534865"/>
            <a:ext cx="0" cy="4415332"/>
          </a:xfrm>
          <a:prstGeom prst="line">
            <a:avLst/>
          </a:prstGeom>
          <a:ln w="19050">
            <a:prstDash val="dash"/>
          </a:ln>
        </p:spPr>
        <p:style>
          <a:lnRef idx="3">
            <a:schemeClr val="dk1"/>
          </a:lnRef>
          <a:fillRef idx="0">
            <a:schemeClr val="dk1"/>
          </a:fillRef>
          <a:effectRef idx="2">
            <a:schemeClr val="dk1"/>
          </a:effectRef>
          <a:fontRef idx="minor">
            <a:schemeClr val="tx1"/>
          </a:fontRef>
        </p:style>
      </p:cxnSp>
      <p:cxnSp>
        <p:nvCxnSpPr>
          <p:cNvPr id="14" name="Straight Connector 13">
            <a:extLst>
              <a:ext uri="{FF2B5EF4-FFF2-40B4-BE49-F238E27FC236}">
                <a16:creationId xmlns:a16="http://schemas.microsoft.com/office/drawing/2014/main" id="{8E7EA4EC-F2A1-445B-B689-3A954E17299B}"/>
              </a:ext>
            </a:extLst>
          </p:cNvPr>
          <p:cNvCxnSpPr>
            <a:cxnSpLocks/>
          </p:cNvCxnSpPr>
          <p:nvPr/>
        </p:nvCxnSpPr>
        <p:spPr>
          <a:xfrm flipV="1">
            <a:off x="3038499" y="525078"/>
            <a:ext cx="0" cy="4415332"/>
          </a:xfrm>
          <a:prstGeom prst="line">
            <a:avLst/>
          </a:prstGeom>
          <a:ln w="19050">
            <a:prstDash val="dash"/>
          </a:ln>
        </p:spPr>
        <p:style>
          <a:lnRef idx="3">
            <a:schemeClr val="dk1"/>
          </a:lnRef>
          <a:fillRef idx="0">
            <a:schemeClr val="dk1"/>
          </a:fillRef>
          <a:effectRef idx="2">
            <a:schemeClr val="dk1"/>
          </a:effectRef>
          <a:fontRef idx="minor">
            <a:schemeClr val="tx1"/>
          </a:fontRef>
        </p:style>
      </p:cxnSp>
      <p:cxnSp>
        <p:nvCxnSpPr>
          <p:cNvPr id="15" name="Straight Connector 14">
            <a:extLst>
              <a:ext uri="{FF2B5EF4-FFF2-40B4-BE49-F238E27FC236}">
                <a16:creationId xmlns:a16="http://schemas.microsoft.com/office/drawing/2014/main" id="{F8D5839C-3BE6-4E84-9A77-460216628109}"/>
              </a:ext>
            </a:extLst>
          </p:cNvPr>
          <p:cNvCxnSpPr>
            <a:cxnSpLocks/>
          </p:cNvCxnSpPr>
          <p:nvPr/>
        </p:nvCxnSpPr>
        <p:spPr>
          <a:xfrm flipV="1">
            <a:off x="2897284" y="526476"/>
            <a:ext cx="0" cy="4415332"/>
          </a:xfrm>
          <a:prstGeom prst="line">
            <a:avLst/>
          </a:prstGeom>
          <a:ln w="19050">
            <a:prstDash val="dash"/>
          </a:ln>
        </p:spPr>
        <p:style>
          <a:lnRef idx="3">
            <a:schemeClr val="dk1"/>
          </a:lnRef>
          <a:fillRef idx="0">
            <a:schemeClr val="dk1"/>
          </a:fillRef>
          <a:effectRef idx="2">
            <a:schemeClr val="dk1"/>
          </a:effectRef>
          <a:fontRef idx="minor">
            <a:schemeClr val="tx1"/>
          </a:fontRef>
        </p:style>
      </p:cxnSp>
      <p:cxnSp>
        <p:nvCxnSpPr>
          <p:cNvPr id="17" name="Straight Arrow Connector 16">
            <a:extLst>
              <a:ext uri="{FF2B5EF4-FFF2-40B4-BE49-F238E27FC236}">
                <a16:creationId xmlns:a16="http://schemas.microsoft.com/office/drawing/2014/main" id="{44662C43-4671-46DF-BEAB-B81E779839E3}"/>
              </a:ext>
            </a:extLst>
          </p:cNvPr>
          <p:cNvCxnSpPr>
            <a:cxnSpLocks/>
          </p:cNvCxnSpPr>
          <p:nvPr/>
        </p:nvCxnSpPr>
        <p:spPr>
          <a:xfrm>
            <a:off x="4026716" y="4950197"/>
            <a:ext cx="0" cy="6014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28EC72E2-49AF-44B0-AD6D-DE45B2D54CBB}"/>
              </a:ext>
            </a:extLst>
          </p:cNvPr>
          <p:cNvSpPr txBox="1"/>
          <p:nvPr/>
        </p:nvSpPr>
        <p:spPr>
          <a:xfrm>
            <a:off x="3870814" y="5541423"/>
            <a:ext cx="2759975" cy="646331"/>
          </a:xfrm>
          <a:prstGeom prst="rect">
            <a:avLst/>
          </a:prstGeom>
          <a:noFill/>
        </p:spPr>
        <p:txBody>
          <a:bodyPr wrap="square" rtlCol="0">
            <a:spAutoFit/>
          </a:bodyPr>
          <a:lstStyle/>
          <a:p>
            <a:r>
              <a:rPr lang="en-US" dirty="0"/>
              <a:t>Peaks of wd var are at efficient places</a:t>
            </a:r>
          </a:p>
        </p:txBody>
      </p:sp>
      <p:sp>
        <p:nvSpPr>
          <p:cNvPr id="20" name="TextBox 19">
            <a:extLst>
              <a:ext uri="{FF2B5EF4-FFF2-40B4-BE49-F238E27FC236}">
                <a16:creationId xmlns:a16="http://schemas.microsoft.com/office/drawing/2014/main" id="{7C6BA558-81A4-444D-BBA1-42BAFEC2FA98}"/>
              </a:ext>
            </a:extLst>
          </p:cNvPr>
          <p:cNvSpPr txBox="1"/>
          <p:nvPr/>
        </p:nvSpPr>
        <p:spPr>
          <a:xfrm>
            <a:off x="1109033" y="5551662"/>
            <a:ext cx="2759975" cy="646331"/>
          </a:xfrm>
          <a:prstGeom prst="rect">
            <a:avLst/>
          </a:prstGeom>
          <a:noFill/>
        </p:spPr>
        <p:txBody>
          <a:bodyPr wrap="square" rtlCol="0">
            <a:spAutoFit/>
          </a:bodyPr>
          <a:lstStyle/>
          <a:p>
            <a:r>
              <a:rPr lang="en-US" dirty="0"/>
              <a:t>Regions of less gain are at inefficient regions</a:t>
            </a:r>
          </a:p>
        </p:txBody>
      </p:sp>
      <p:cxnSp>
        <p:nvCxnSpPr>
          <p:cNvPr id="21" name="Straight Arrow Connector 20">
            <a:extLst>
              <a:ext uri="{FF2B5EF4-FFF2-40B4-BE49-F238E27FC236}">
                <a16:creationId xmlns:a16="http://schemas.microsoft.com/office/drawing/2014/main" id="{0F45DC06-C3AF-462C-8FA9-CCBB6FF61E3C}"/>
              </a:ext>
            </a:extLst>
          </p:cNvPr>
          <p:cNvCxnSpPr>
            <a:cxnSpLocks/>
          </p:cNvCxnSpPr>
          <p:nvPr/>
        </p:nvCxnSpPr>
        <p:spPr>
          <a:xfrm>
            <a:off x="2931953" y="4950197"/>
            <a:ext cx="0" cy="6014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659886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C350615-3C88-4942-BF72-AC4798039D0C}"/>
              </a:ext>
            </a:extLst>
          </p:cNvPr>
          <p:cNvSpPr txBox="1"/>
          <p:nvPr/>
        </p:nvSpPr>
        <p:spPr>
          <a:xfrm>
            <a:off x="3189792" y="2786800"/>
            <a:ext cx="1350335" cy="400110"/>
          </a:xfrm>
          <a:prstGeom prst="rect">
            <a:avLst/>
          </a:prstGeom>
          <a:noFill/>
          <a:ln w="19050">
            <a:solidFill>
              <a:schemeClr val="tx1"/>
            </a:solidFill>
          </a:ln>
        </p:spPr>
        <p:txBody>
          <a:bodyPr wrap="square" rtlCol="0">
            <a:spAutoFit/>
          </a:bodyPr>
          <a:lstStyle/>
          <a:p>
            <a:pPr algn="ctr"/>
            <a:r>
              <a:rPr lang="en-US" sz="2000" b="1" dirty="0"/>
              <a:t>Input File</a:t>
            </a:r>
          </a:p>
        </p:txBody>
      </p:sp>
      <p:sp>
        <p:nvSpPr>
          <p:cNvPr id="5" name="TextBox 4">
            <a:extLst>
              <a:ext uri="{FF2B5EF4-FFF2-40B4-BE49-F238E27FC236}">
                <a16:creationId xmlns:a16="http://schemas.microsoft.com/office/drawing/2014/main" id="{76499419-4FB2-481A-806B-8F670D7C0C1C}"/>
              </a:ext>
            </a:extLst>
          </p:cNvPr>
          <p:cNvSpPr txBox="1"/>
          <p:nvPr/>
        </p:nvSpPr>
        <p:spPr>
          <a:xfrm>
            <a:off x="1559906" y="4040220"/>
            <a:ext cx="1350335" cy="400110"/>
          </a:xfrm>
          <a:prstGeom prst="rect">
            <a:avLst/>
          </a:prstGeom>
          <a:noFill/>
          <a:ln w="19050">
            <a:solidFill>
              <a:schemeClr val="tx1"/>
            </a:solidFill>
          </a:ln>
        </p:spPr>
        <p:txBody>
          <a:bodyPr wrap="square" rtlCol="0">
            <a:spAutoFit/>
          </a:bodyPr>
          <a:lstStyle/>
          <a:p>
            <a:pPr algn="ctr"/>
            <a:r>
              <a:rPr lang="en-US" sz="2000" b="1" dirty="0"/>
              <a:t>USWTDB</a:t>
            </a:r>
          </a:p>
        </p:txBody>
      </p:sp>
      <p:sp>
        <p:nvSpPr>
          <p:cNvPr id="6" name="TextBox 5">
            <a:extLst>
              <a:ext uri="{FF2B5EF4-FFF2-40B4-BE49-F238E27FC236}">
                <a16:creationId xmlns:a16="http://schemas.microsoft.com/office/drawing/2014/main" id="{236431FA-6679-4037-9300-1DD971D30075}"/>
              </a:ext>
            </a:extLst>
          </p:cNvPr>
          <p:cNvSpPr txBox="1"/>
          <p:nvPr/>
        </p:nvSpPr>
        <p:spPr>
          <a:xfrm>
            <a:off x="1387052" y="1926171"/>
            <a:ext cx="1696042" cy="646331"/>
          </a:xfrm>
          <a:prstGeom prst="rect">
            <a:avLst/>
          </a:prstGeom>
          <a:noFill/>
          <a:ln>
            <a:solidFill>
              <a:schemeClr val="tx1"/>
            </a:solidFill>
          </a:ln>
        </p:spPr>
        <p:txBody>
          <a:bodyPr wrap="square" rtlCol="0">
            <a:spAutoFit/>
          </a:bodyPr>
          <a:lstStyle/>
          <a:p>
            <a:r>
              <a:rPr lang="en-US" b="1" dirty="0"/>
              <a:t>Turbine Power/ Thrust curves</a:t>
            </a:r>
          </a:p>
        </p:txBody>
      </p:sp>
      <p:pic>
        <p:nvPicPr>
          <p:cNvPr id="7" name="Picture 6">
            <a:extLst>
              <a:ext uri="{FF2B5EF4-FFF2-40B4-BE49-F238E27FC236}">
                <a16:creationId xmlns:a16="http://schemas.microsoft.com/office/drawing/2014/main" id="{7F3E9C84-EE95-48AE-887F-55AD3FF7B1E7}"/>
              </a:ext>
            </a:extLst>
          </p:cNvPr>
          <p:cNvPicPr>
            <a:picLocks noChangeAspect="1"/>
          </p:cNvPicPr>
          <p:nvPr/>
        </p:nvPicPr>
        <p:blipFill>
          <a:blip r:embed="rId2"/>
          <a:stretch>
            <a:fillRect/>
          </a:stretch>
        </p:blipFill>
        <p:spPr>
          <a:xfrm>
            <a:off x="-462869" y="5221494"/>
            <a:ext cx="3949619" cy="1636506"/>
          </a:xfrm>
          <a:prstGeom prst="rect">
            <a:avLst/>
          </a:prstGeom>
        </p:spPr>
      </p:pic>
      <p:cxnSp>
        <p:nvCxnSpPr>
          <p:cNvPr id="9" name="Straight Arrow Connector 8">
            <a:extLst>
              <a:ext uri="{FF2B5EF4-FFF2-40B4-BE49-F238E27FC236}">
                <a16:creationId xmlns:a16="http://schemas.microsoft.com/office/drawing/2014/main" id="{AD44CEFC-77DE-4E73-9F4E-8CE769CADECC}"/>
              </a:ext>
            </a:extLst>
          </p:cNvPr>
          <p:cNvCxnSpPr>
            <a:cxnSpLocks/>
            <a:stCxn id="5" idx="0"/>
            <a:endCxn id="6" idx="2"/>
          </p:cNvCxnSpPr>
          <p:nvPr/>
        </p:nvCxnSpPr>
        <p:spPr>
          <a:xfrm flipH="1" flipV="1">
            <a:off x="2235073" y="2572502"/>
            <a:ext cx="1" cy="14677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E071C249-4284-4A75-8282-58212422C746}"/>
              </a:ext>
            </a:extLst>
          </p:cNvPr>
          <p:cNvCxnSpPr>
            <a:stCxn id="5" idx="0"/>
            <a:endCxn id="4" idx="2"/>
          </p:cNvCxnSpPr>
          <p:nvPr/>
        </p:nvCxnSpPr>
        <p:spPr>
          <a:xfrm flipV="1">
            <a:off x="2235074" y="3186910"/>
            <a:ext cx="1629886" cy="8533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17BBCA97-A099-4AAC-9089-CA1DDED02553}"/>
              </a:ext>
            </a:extLst>
          </p:cNvPr>
          <p:cNvCxnSpPr>
            <a:cxnSpLocks/>
            <a:stCxn id="6" idx="3"/>
            <a:endCxn id="4" idx="0"/>
          </p:cNvCxnSpPr>
          <p:nvPr/>
        </p:nvCxnSpPr>
        <p:spPr>
          <a:xfrm>
            <a:off x="3083094" y="2249337"/>
            <a:ext cx="781866" cy="5374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3CAD68F7-6E83-4FBA-A3A6-EFD3A1A93DD9}"/>
              </a:ext>
            </a:extLst>
          </p:cNvPr>
          <p:cNvSpPr txBox="1"/>
          <p:nvPr/>
        </p:nvSpPr>
        <p:spPr>
          <a:xfrm>
            <a:off x="6732662" y="2802567"/>
            <a:ext cx="1179319" cy="369332"/>
          </a:xfrm>
          <a:prstGeom prst="rect">
            <a:avLst/>
          </a:prstGeom>
          <a:noFill/>
          <a:ln>
            <a:solidFill>
              <a:schemeClr val="tx1"/>
            </a:solidFill>
          </a:ln>
        </p:spPr>
        <p:txBody>
          <a:bodyPr wrap="square" rtlCol="0">
            <a:spAutoFit/>
          </a:bodyPr>
          <a:lstStyle/>
          <a:p>
            <a:r>
              <a:rPr lang="en-US" dirty="0"/>
              <a:t>Wind Rose</a:t>
            </a:r>
          </a:p>
        </p:txBody>
      </p:sp>
      <p:cxnSp>
        <p:nvCxnSpPr>
          <p:cNvPr id="24" name="Straight Arrow Connector 23">
            <a:extLst>
              <a:ext uri="{FF2B5EF4-FFF2-40B4-BE49-F238E27FC236}">
                <a16:creationId xmlns:a16="http://schemas.microsoft.com/office/drawing/2014/main" id="{6447F58E-8FF7-439A-A39F-36986F3E2F40}"/>
              </a:ext>
            </a:extLst>
          </p:cNvPr>
          <p:cNvCxnSpPr>
            <a:stCxn id="5" idx="3"/>
            <a:endCxn id="22" idx="2"/>
          </p:cNvCxnSpPr>
          <p:nvPr/>
        </p:nvCxnSpPr>
        <p:spPr>
          <a:xfrm flipV="1">
            <a:off x="2910241" y="3171899"/>
            <a:ext cx="4412081" cy="10683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F010707D-D97F-4CF6-8259-1A49FA676D8B}"/>
              </a:ext>
            </a:extLst>
          </p:cNvPr>
          <p:cNvSpPr txBox="1"/>
          <p:nvPr/>
        </p:nvSpPr>
        <p:spPr>
          <a:xfrm>
            <a:off x="6591655" y="687943"/>
            <a:ext cx="1461331" cy="369332"/>
          </a:xfrm>
          <a:prstGeom prst="rect">
            <a:avLst/>
          </a:prstGeom>
          <a:noFill/>
          <a:ln>
            <a:solidFill>
              <a:schemeClr val="tx1"/>
            </a:solidFill>
          </a:ln>
        </p:spPr>
        <p:txBody>
          <a:bodyPr wrap="square" rtlCol="0">
            <a:spAutoFit/>
          </a:bodyPr>
          <a:lstStyle/>
          <a:p>
            <a:r>
              <a:rPr lang="en-US" dirty="0"/>
              <a:t>WIND Toolkit</a:t>
            </a:r>
          </a:p>
        </p:txBody>
      </p:sp>
      <p:cxnSp>
        <p:nvCxnSpPr>
          <p:cNvPr id="27" name="Straight Arrow Connector 26">
            <a:extLst>
              <a:ext uri="{FF2B5EF4-FFF2-40B4-BE49-F238E27FC236}">
                <a16:creationId xmlns:a16="http://schemas.microsoft.com/office/drawing/2014/main" id="{56FF9ABE-3119-44CF-B538-3B0EFD331458}"/>
              </a:ext>
            </a:extLst>
          </p:cNvPr>
          <p:cNvCxnSpPr>
            <a:stCxn id="25" idx="2"/>
            <a:endCxn id="22" idx="0"/>
          </p:cNvCxnSpPr>
          <p:nvPr/>
        </p:nvCxnSpPr>
        <p:spPr>
          <a:xfrm>
            <a:off x="7322321" y="1057275"/>
            <a:ext cx="1" cy="17452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BCCFC969-3FDA-4FD0-AD01-3A8FD50A15CE}"/>
              </a:ext>
            </a:extLst>
          </p:cNvPr>
          <p:cNvSpPr txBox="1"/>
          <p:nvPr/>
        </p:nvSpPr>
        <p:spPr>
          <a:xfrm>
            <a:off x="1235029" y="687943"/>
            <a:ext cx="2000088" cy="646331"/>
          </a:xfrm>
          <a:prstGeom prst="rect">
            <a:avLst/>
          </a:prstGeom>
          <a:noFill/>
          <a:ln>
            <a:solidFill>
              <a:schemeClr val="tx1"/>
            </a:solidFill>
          </a:ln>
        </p:spPr>
        <p:txBody>
          <a:bodyPr wrap="square" rtlCol="0">
            <a:spAutoFit/>
          </a:bodyPr>
          <a:lstStyle/>
          <a:p>
            <a:r>
              <a:rPr lang="en-US" b="1" dirty="0"/>
              <a:t>NREL 5MW Reference Turbine </a:t>
            </a:r>
          </a:p>
        </p:txBody>
      </p:sp>
      <p:cxnSp>
        <p:nvCxnSpPr>
          <p:cNvPr id="32" name="Straight Arrow Connector 31">
            <a:extLst>
              <a:ext uri="{FF2B5EF4-FFF2-40B4-BE49-F238E27FC236}">
                <a16:creationId xmlns:a16="http://schemas.microsoft.com/office/drawing/2014/main" id="{3C9C49FE-DCE1-428F-A90D-9F62FFABDA8E}"/>
              </a:ext>
            </a:extLst>
          </p:cNvPr>
          <p:cNvCxnSpPr>
            <a:stCxn id="30" idx="2"/>
            <a:endCxn id="6" idx="0"/>
          </p:cNvCxnSpPr>
          <p:nvPr/>
        </p:nvCxnSpPr>
        <p:spPr>
          <a:xfrm>
            <a:off x="2235073" y="1334274"/>
            <a:ext cx="0" cy="5918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1FEB976C-85C5-422F-9D57-B390EB02AE15}"/>
              </a:ext>
            </a:extLst>
          </p:cNvPr>
          <p:cNvSpPr txBox="1"/>
          <p:nvPr/>
        </p:nvSpPr>
        <p:spPr>
          <a:xfrm>
            <a:off x="4644388" y="2572502"/>
            <a:ext cx="1696042" cy="369332"/>
          </a:xfrm>
          <a:prstGeom prst="rect">
            <a:avLst/>
          </a:prstGeom>
          <a:noFill/>
          <a:ln>
            <a:solidFill>
              <a:schemeClr val="tx1"/>
            </a:solidFill>
          </a:ln>
        </p:spPr>
        <p:txBody>
          <a:bodyPr wrap="square" rtlCol="0">
            <a:spAutoFit/>
          </a:bodyPr>
          <a:lstStyle/>
          <a:p>
            <a:r>
              <a:rPr lang="en-US" b="1" dirty="0"/>
              <a:t>Turbine Objects</a:t>
            </a:r>
          </a:p>
        </p:txBody>
      </p:sp>
      <p:sp>
        <p:nvSpPr>
          <p:cNvPr id="35" name="TextBox 34">
            <a:extLst>
              <a:ext uri="{FF2B5EF4-FFF2-40B4-BE49-F238E27FC236}">
                <a16:creationId xmlns:a16="http://schemas.microsoft.com/office/drawing/2014/main" id="{ECC684F2-CF30-4586-9072-FEBECC58D60F}"/>
              </a:ext>
            </a:extLst>
          </p:cNvPr>
          <p:cNvSpPr txBox="1"/>
          <p:nvPr/>
        </p:nvSpPr>
        <p:spPr>
          <a:xfrm>
            <a:off x="4644388" y="3052003"/>
            <a:ext cx="1696042" cy="369332"/>
          </a:xfrm>
          <a:prstGeom prst="rect">
            <a:avLst/>
          </a:prstGeom>
          <a:noFill/>
          <a:ln>
            <a:solidFill>
              <a:schemeClr val="tx1"/>
            </a:solidFill>
          </a:ln>
        </p:spPr>
        <p:txBody>
          <a:bodyPr wrap="square" rtlCol="0">
            <a:spAutoFit/>
          </a:bodyPr>
          <a:lstStyle/>
          <a:p>
            <a:r>
              <a:rPr lang="en-US" b="1" dirty="0"/>
              <a:t>Farm Objects</a:t>
            </a:r>
          </a:p>
        </p:txBody>
      </p:sp>
      <p:cxnSp>
        <p:nvCxnSpPr>
          <p:cNvPr id="45" name="Straight Arrow Connector 44">
            <a:extLst>
              <a:ext uri="{FF2B5EF4-FFF2-40B4-BE49-F238E27FC236}">
                <a16:creationId xmlns:a16="http://schemas.microsoft.com/office/drawing/2014/main" id="{3EF7C299-6C96-4133-9B28-810B5EA75D9B}"/>
              </a:ext>
            </a:extLst>
          </p:cNvPr>
          <p:cNvCxnSpPr>
            <a:stCxn id="4" idx="3"/>
            <a:endCxn id="34" idx="1"/>
          </p:cNvCxnSpPr>
          <p:nvPr/>
        </p:nvCxnSpPr>
        <p:spPr>
          <a:xfrm flipV="1">
            <a:off x="4540127" y="2757168"/>
            <a:ext cx="104261" cy="2296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3CF01FED-3835-40A1-A745-BEE322E3A574}"/>
              </a:ext>
            </a:extLst>
          </p:cNvPr>
          <p:cNvCxnSpPr>
            <a:cxnSpLocks/>
            <a:stCxn id="4" idx="3"/>
            <a:endCxn id="35" idx="1"/>
          </p:cNvCxnSpPr>
          <p:nvPr/>
        </p:nvCxnSpPr>
        <p:spPr>
          <a:xfrm>
            <a:off x="4540127" y="2986855"/>
            <a:ext cx="104261" cy="2498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48AD82EF-1B90-45D6-BE0E-3C97BC88F907}"/>
              </a:ext>
            </a:extLst>
          </p:cNvPr>
          <p:cNvSpPr txBox="1"/>
          <p:nvPr/>
        </p:nvSpPr>
        <p:spPr>
          <a:xfrm>
            <a:off x="8577103" y="2064670"/>
            <a:ext cx="1583822" cy="369332"/>
          </a:xfrm>
          <a:prstGeom prst="rect">
            <a:avLst/>
          </a:prstGeom>
          <a:noFill/>
          <a:ln>
            <a:solidFill>
              <a:schemeClr val="tx1"/>
            </a:solidFill>
          </a:ln>
        </p:spPr>
        <p:txBody>
          <a:bodyPr wrap="square" rtlCol="0">
            <a:spAutoFit/>
          </a:bodyPr>
          <a:lstStyle/>
          <a:p>
            <a:r>
              <a:rPr lang="en-US" dirty="0"/>
              <a:t>AEP No -Wake</a:t>
            </a:r>
          </a:p>
        </p:txBody>
      </p:sp>
      <p:sp>
        <p:nvSpPr>
          <p:cNvPr id="55" name="TextBox 54">
            <a:extLst>
              <a:ext uri="{FF2B5EF4-FFF2-40B4-BE49-F238E27FC236}">
                <a16:creationId xmlns:a16="http://schemas.microsoft.com/office/drawing/2014/main" id="{45E5FB3A-33B8-4B84-94B8-2AB2FD0C651B}"/>
              </a:ext>
            </a:extLst>
          </p:cNvPr>
          <p:cNvSpPr txBox="1"/>
          <p:nvPr/>
        </p:nvSpPr>
        <p:spPr>
          <a:xfrm>
            <a:off x="8638349" y="2687345"/>
            <a:ext cx="1461331" cy="369332"/>
          </a:xfrm>
          <a:prstGeom prst="rect">
            <a:avLst/>
          </a:prstGeom>
          <a:noFill/>
          <a:ln>
            <a:solidFill>
              <a:schemeClr val="tx1"/>
            </a:solidFill>
          </a:ln>
        </p:spPr>
        <p:txBody>
          <a:bodyPr wrap="square" rtlCol="0">
            <a:spAutoFit/>
          </a:bodyPr>
          <a:lstStyle/>
          <a:p>
            <a:r>
              <a:rPr lang="en-US" dirty="0"/>
              <a:t>AEP Baseline</a:t>
            </a:r>
          </a:p>
        </p:txBody>
      </p:sp>
      <p:sp>
        <p:nvSpPr>
          <p:cNvPr id="56" name="TextBox 55">
            <a:extLst>
              <a:ext uri="{FF2B5EF4-FFF2-40B4-BE49-F238E27FC236}">
                <a16:creationId xmlns:a16="http://schemas.microsoft.com/office/drawing/2014/main" id="{FB8E1AEB-58A4-4B1C-B356-04DFFB5DDBE4}"/>
              </a:ext>
            </a:extLst>
          </p:cNvPr>
          <p:cNvSpPr txBox="1"/>
          <p:nvPr/>
        </p:nvSpPr>
        <p:spPr>
          <a:xfrm>
            <a:off x="8638349" y="3351660"/>
            <a:ext cx="1461331" cy="646331"/>
          </a:xfrm>
          <a:prstGeom prst="rect">
            <a:avLst/>
          </a:prstGeom>
          <a:noFill/>
          <a:ln>
            <a:solidFill>
              <a:schemeClr val="tx1"/>
            </a:solidFill>
          </a:ln>
        </p:spPr>
        <p:txBody>
          <a:bodyPr wrap="square" rtlCol="0">
            <a:spAutoFit/>
          </a:bodyPr>
          <a:lstStyle/>
          <a:p>
            <a:r>
              <a:rPr lang="en-US" dirty="0"/>
              <a:t>Yaw Angle Optimization</a:t>
            </a:r>
          </a:p>
        </p:txBody>
      </p:sp>
      <p:cxnSp>
        <p:nvCxnSpPr>
          <p:cNvPr id="58" name="Straight Arrow Connector 57">
            <a:extLst>
              <a:ext uri="{FF2B5EF4-FFF2-40B4-BE49-F238E27FC236}">
                <a16:creationId xmlns:a16="http://schemas.microsoft.com/office/drawing/2014/main" id="{330568AB-6EEE-4407-8E87-7891EB4A2E0E}"/>
              </a:ext>
            </a:extLst>
          </p:cNvPr>
          <p:cNvCxnSpPr>
            <a:stCxn id="55" idx="3"/>
          </p:cNvCxnSpPr>
          <p:nvPr/>
        </p:nvCxnSpPr>
        <p:spPr>
          <a:xfrm>
            <a:off x="10099680" y="2872011"/>
            <a:ext cx="539834" cy="3646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id="{DDD77A24-BD83-4BB8-9241-9416B282B8BC}"/>
              </a:ext>
            </a:extLst>
          </p:cNvPr>
          <p:cNvSpPr txBox="1"/>
          <p:nvPr/>
        </p:nvSpPr>
        <p:spPr>
          <a:xfrm>
            <a:off x="10639514" y="2907241"/>
            <a:ext cx="1350335" cy="646331"/>
          </a:xfrm>
          <a:prstGeom prst="rect">
            <a:avLst/>
          </a:prstGeom>
          <a:noFill/>
          <a:ln>
            <a:solidFill>
              <a:schemeClr val="tx1"/>
            </a:solidFill>
          </a:ln>
        </p:spPr>
        <p:txBody>
          <a:bodyPr wrap="square" rtlCol="0">
            <a:spAutoFit/>
          </a:bodyPr>
          <a:lstStyle/>
          <a:p>
            <a:r>
              <a:rPr lang="en-US" dirty="0"/>
              <a:t>AEP Optimized </a:t>
            </a:r>
          </a:p>
        </p:txBody>
      </p:sp>
      <p:cxnSp>
        <p:nvCxnSpPr>
          <p:cNvPr id="62" name="Straight Arrow Connector 61">
            <a:extLst>
              <a:ext uri="{FF2B5EF4-FFF2-40B4-BE49-F238E27FC236}">
                <a16:creationId xmlns:a16="http://schemas.microsoft.com/office/drawing/2014/main" id="{2A9C3853-AFD4-4561-8E1C-1C8B3989D9B7}"/>
              </a:ext>
            </a:extLst>
          </p:cNvPr>
          <p:cNvCxnSpPr>
            <a:stCxn id="56" idx="3"/>
            <a:endCxn id="59" idx="1"/>
          </p:cNvCxnSpPr>
          <p:nvPr/>
        </p:nvCxnSpPr>
        <p:spPr>
          <a:xfrm flipV="1">
            <a:off x="10099680" y="3230407"/>
            <a:ext cx="539834" cy="4444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A2393C61-75BA-4253-A77E-4A5032EF5322}"/>
              </a:ext>
            </a:extLst>
          </p:cNvPr>
          <p:cNvSpPr txBox="1"/>
          <p:nvPr/>
        </p:nvSpPr>
        <p:spPr>
          <a:xfrm>
            <a:off x="5090111" y="549443"/>
            <a:ext cx="1383262" cy="646331"/>
          </a:xfrm>
          <a:prstGeom prst="rect">
            <a:avLst/>
          </a:prstGeom>
          <a:noFill/>
          <a:ln w="19050">
            <a:solidFill>
              <a:schemeClr val="tx1"/>
            </a:solidFill>
          </a:ln>
        </p:spPr>
        <p:txBody>
          <a:bodyPr wrap="square" rtlCol="0">
            <a:spAutoFit/>
          </a:bodyPr>
          <a:lstStyle/>
          <a:p>
            <a:r>
              <a:rPr lang="en-US" dirty="0"/>
              <a:t>Turbulence Intensity</a:t>
            </a:r>
          </a:p>
        </p:txBody>
      </p:sp>
      <p:sp>
        <p:nvSpPr>
          <p:cNvPr id="66" name="TextBox 65">
            <a:extLst>
              <a:ext uri="{FF2B5EF4-FFF2-40B4-BE49-F238E27FC236}">
                <a16:creationId xmlns:a16="http://schemas.microsoft.com/office/drawing/2014/main" id="{9314A42D-EBED-4610-9BF1-C9791FE2FBFF}"/>
              </a:ext>
            </a:extLst>
          </p:cNvPr>
          <p:cNvSpPr txBox="1"/>
          <p:nvPr/>
        </p:nvSpPr>
        <p:spPr>
          <a:xfrm>
            <a:off x="8782203" y="4794470"/>
            <a:ext cx="1461331" cy="646331"/>
          </a:xfrm>
          <a:prstGeom prst="rect">
            <a:avLst/>
          </a:prstGeom>
          <a:noFill/>
          <a:ln>
            <a:solidFill>
              <a:schemeClr val="tx1"/>
            </a:solidFill>
          </a:ln>
        </p:spPr>
        <p:txBody>
          <a:bodyPr wrap="square" rtlCol="0">
            <a:spAutoFit/>
          </a:bodyPr>
          <a:lstStyle/>
          <a:p>
            <a:r>
              <a:rPr lang="en-US" dirty="0"/>
              <a:t>BOS and LCOE Analysis </a:t>
            </a:r>
          </a:p>
        </p:txBody>
      </p:sp>
      <p:sp>
        <p:nvSpPr>
          <p:cNvPr id="67" name="TextBox 66">
            <a:extLst>
              <a:ext uri="{FF2B5EF4-FFF2-40B4-BE49-F238E27FC236}">
                <a16:creationId xmlns:a16="http://schemas.microsoft.com/office/drawing/2014/main" id="{D0D14BE4-266A-430F-A0C0-6AD74C2C9C71}"/>
              </a:ext>
            </a:extLst>
          </p:cNvPr>
          <p:cNvSpPr txBox="1"/>
          <p:nvPr/>
        </p:nvSpPr>
        <p:spPr>
          <a:xfrm>
            <a:off x="8782203" y="5637115"/>
            <a:ext cx="1461331" cy="923330"/>
          </a:xfrm>
          <a:prstGeom prst="rect">
            <a:avLst/>
          </a:prstGeom>
          <a:noFill/>
          <a:ln>
            <a:solidFill>
              <a:schemeClr val="tx1"/>
            </a:solidFill>
          </a:ln>
        </p:spPr>
        <p:txBody>
          <a:bodyPr wrap="square" rtlCol="0">
            <a:spAutoFit/>
          </a:bodyPr>
          <a:lstStyle/>
          <a:p>
            <a:r>
              <a:rPr lang="en-US" dirty="0"/>
              <a:t>Onshore Farms Macro Trends</a:t>
            </a:r>
          </a:p>
        </p:txBody>
      </p:sp>
      <p:sp>
        <p:nvSpPr>
          <p:cNvPr id="68" name="TextBox 67">
            <a:extLst>
              <a:ext uri="{FF2B5EF4-FFF2-40B4-BE49-F238E27FC236}">
                <a16:creationId xmlns:a16="http://schemas.microsoft.com/office/drawing/2014/main" id="{F377D997-A76F-4F91-ACF6-620E102B54C0}"/>
              </a:ext>
            </a:extLst>
          </p:cNvPr>
          <p:cNvSpPr txBox="1"/>
          <p:nvPr/>
        </p:nvSpPr>
        <p:spPr>
          <a:xfrm>
            <a:off x="6578285" y="4117164"/>
            <a:ext cx="1712556" cy="646331"/>
          </a:xfrm>
          <a:prstGeom prst="rect">
            <a:avLst/>
          </a:prstGeom>
          <a:noFill/>
          <a:ln>
            <a:solidFill>
              <a:schemeClr val="tx1"/>
            </a:solidFill>
          </a:ln>
        </p:spPr>
        <p:txBody>
          <a:bodyPr wrap="square" rtlCol="0">
            <a:spAutoFit/>
          </a:bodyPr>
          <a:lstStyle/>
          <a:p>
            <a:r>
              <a:rPr lang="en-US" dirty="0"/>
              <a:t>Wake and Velocity Model </a:t>
            </a:r>
          </a:p>
        </p:txBody>
      </p:sp>
      <p:sp>
        <p:nvSpPr>
          <p:cNvPr id="69" name="TextBox 68">
            <a:extLst>
              <a:ext uri="{FF2B5EF4-FFF2-40B4-BE49-F238E27FC236}">
                <a16:creationId xmlns:a16="http://schemas.microsoft.com/office/drawing/2014/main" id="{3DC48436-AC60-4F92-8F27-9B155E05C25C}"/>
              </a:ext>
            </a:extLst>
          </p:cNvPr>
          <p:cNvSpPr txBox="1"/>
          <p:nvPr/>
        </p:nvSpPr>
        <p:spPr>
          <a:xfrm>
            <a:off x="6578285" y="4984016"/>
            <a:ext cx="1712556" cy="646331"/>
          </a:xfrm>
          <a:prstGeom prst="rect">
            <a:avLst/>
          </a:prstGeom>
          <a:noFill/>
          <a:ln>
            <a:solidFill>
              <a:schemeClr val="tx1"/>
            </a:solidFill>
          </a:ln>
        </p:spPr>
        <p:txBody>
          <a:bodyPr wrap="square" rtlCol="0">
            <a:spAutoFit/>
          </a:bodyPr>
          <a:lstStyle/>
          <a:p>
            <a:r>
              <a:rPr lang="en-US" dirty="0"/>
              <a:t>Wind direction Variability </a:t>
            </a:r>
          </a:p>
        </p:txBody>
      </p:sp>
      <p:sp>
        <p:nvSpPr>
          <p:cNvPr id="71" name="TextBox 70">
            <a:extLst>
              <a:ext uri="{FF2B5EF4-FFF2-40B4-BE49-F238E27FC236}">
                <a16:creationId xmlns:a16="http://schemas.microsoft.com/office/drawing/2014/main" id="{989FB648-0CB6-45DC-AA1C-B618BEA0B598}"/>
              </a:ext>
            </a:extLst>
          </p:cNvPr>
          <p:cNvSpPr txBox="1"/>
          <p:nvPr/>
        </p:nvSpPr>
        <p:spPr>
          <a:xfrm>
            <a:off x="3864959" y="5695857"/>
            <a:ext cx="1814387" cy="369332"/>
          </a:xfrm>
          <a:prstGeom prst="rect">
            <a:avLst/>
          </a:prstGeom>
          <a:noFill/>
          <a:ln>
            <a:solidFill>
              <a:schemeClr val="tx1"/>
            </a:solidFill>
          </a:ln>
        </p:spPr>
        <p:txBody>
          <a:bodyPr wrap="square" rtlCol="0">
            <a:spAutoFit/>
          </a:bodyPr>
          <a:lstStyle/>
          <a:p>
            <a:r>
              <a:rPr lang="en-US" dirty="0"/>
              <a:t>Turbine Model</a:t>
            </a:r>
          </a:p>
        </p:txBody>
      </p:sp>
    </p:spTree>
    <p:extLst>
      <p:ext uri="{BB962C8B-B14F-4D97-AF65-F5344CB8AC3E}">
        <p14:creationId xmlns:p14="http://schemas.microsoft.com/office/powerpoint/2010/main" val="35885136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7725D035-A88C-47F9-8081-4F0AA34952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246708"/>
            <a:ext cx="3667125" cy="2676525"/>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Connector 4">
            <a:extLst>
              <a:ext uri="{FF2B5EF4-FFF2-40B4-BE49-F238E27FC236}">
                <a16:creationId xmlns:a16="http://schemas.microsoft.com/office/drawing/2014/main" id="{6C02A2E2-14E4-4D7C-BB0B-C11579C88FC1}"/>
              </a:ext>
            </a:extLst>
          </p:cNvPr>
          <p:cNvCxnSpPr>
            <a:cxnSpLocks/>
          </p:cNvCxnSpPr>
          <p:nvPr/>
        </p:nvCxnSpPr>
        <p:spPr>
          <a:xfrm>
            <a:off x="410229" y="5704514"/>
            <a:ext cx="688882" cy="0"/>
          </a:xfrm>
          <a:prstGeom prst="line">
            <a:avLst/>
          </a:prstGeom>
          <a:ln>
            <a:prstDash val="dash"/>
          </a:ln>
        </p:spPr>
        <p:style>
          <a:lnRef idx="3">
            <a:schemeClr val="dk1"/>
          </a:lnRef>
          <a:fillRef idx="0">
            <a:schemeClr val="dk1"/>
          </a:fillRef>
          <a:effectRef idx="2">
            <a:schemeClr val="dk1"/>
          </a:effectRef>
          <a:fontRef idx="minor">
            <a:schemeClr val="tx1"/>
          </a:fontRef>
        </p:style>
      </p:cxnSp>
      <p:cxnSp>
        <p:nvCxnSpPr>
          <p:cNvPr id="7" name="Straight Connector 6">
            <a:extLst>
              <a:ext uri="{FF2B5EF4-FFF2-40B4-BE49-F238E27FC236}">
                <a16:creationId xmlns:a16="http://schemas.microsoft.com/office/drawing/2014/main" id="{A89D7F3B-B114-47FD-97F9-5FDA4B212EC3}"/>
              </a:ext>
            </a:extLst>
          </p:cNvPr>
          <p:cNvCxnSpPr>
            <a:cxnSpLocks/>
          </p:cNvCxnSpPr>
          <p:nvPr/>
        </p:nvCxnSpPr>
        <p:spPr>
          <a:xfrm>
            <a:off x="988656" y="5704514"/>
            <a:ext cx="0" cy="830510"/>
          </a:xfrm>
          <a:prstGeom prst="line">
            <a:avLst/>
          </a:prstGeom>
          <a:ln>
            <a:prstDash val="dash"/>
          </a:ln>
        </p:spPr>
        <p:style>
          <a:lnRef idx="3">
            <a:schemeClr val="dk1"/>
          </a:lnRef>
          <a:fillRef idx="0">
            <a:schemeClr val="dk1"/>
          </a:fillRef>
          <a:effectRef idx="2">
            <a:schemeClr val="dk1"/>
          </a:effectRef>
          <a:fontRef idx="minor">
            <a:schemeClr val="tx1"/>
          </a:fontRef>
        </p:style>
      </p:cxnSp>
      <p:cxnSp>
        <p:nvCxnSpPr>
          <p:cNvPr id="9" name="Straight Connector 8">
            <a:extLst>
              <a:ext uri="{FF2B5EF4-FFF2-40B4-BE49-F238E27FC236}">
                <a16:creationId xmlns:a16="http://schemas.microsoft.com/office/drawing/2014/main" id="{E49A81BE-FE9D-4B90-9421-5F59A1B193CD}"/>
              </a:ext>
            </a:extLst>
          </p:cNvPr>
          <p:cNvCxnSpPr>
            <a:cxnSpLocks/>
          </p:cNvCxnSpPr>
          <p:nvPr/>
        </p:nvCxnSpPr>
        <p:spPr>
          <a:xfrm>
            <a:off x="1099111" y="5251508"/>
            <a:ext cx="0" cy="1283516"/>
          </a:xfrm>
          <a:prstGeom prst="line">
            <a:avLst/>
          </a:prstGeom>
          <a:ln>
            <a:prstDash val="dash"/>
          </a:ln>
        </p:spPr>
        <p:style>
          <a:lnRef idx="3">
            <a:schemeClr val="dk1"/>
          </a:lnRef>
          <a:fillRef idx="0">
            <a:schemeClr val="dk1"/>
          </a:fillRef>
          <a:effectRef idx="2">
            <a:schemeClr val="dk1"/>
          </a:effectRef>
          <a:fontRef idx="minor">
            <a:schemeClr val="tx1"/>
          </a:fontRef>
        </p:style>
      </p:cxnSp>
      <p:cxnSp>
        <p:nvCxnSpPr>
          <p:cNvPr id="15" name="Straight Connector 14">
            <a:extLst>
              <a:ext uri="{FF2B5EF4-FFF2-40B4-BE49-F238E27FC236}">
                <a16:creationId xmlns:a16="http://schemas.microsoft.com/office/drawing/2014/main" id="{7F0DBFD0-57EF-48BF-A003-67D8126CDD2E}"/>
              </a:ext>
            </a:extLst>
          </p:cNvPr>
          <p:cNvCxnSpPr>
            <a:cxnSpLocks/>
          </p:cNvCxnSpPr>
          <p:nvPr/>
        </p:nvCxnSpPr>
        <p:spPr>
          <a:xfrm flipH="1">
            <a:off x="410229" y="5251508"/>
            <a:ext cx="688883" cy="0"/>
          </a:xfrm>
          <a:prstGeom prst="line">
            <a:avLst/>
          </a:prstGeom>
          <a:ln>
            <a:prstDash val="dash"/>
          </a:ln>
        </p:spPr>
        <p:style>
          <a:lnRef idx="3">
            <a:schemeClr val="dk1"/>
          </a:lnRef>
          <a:fillRef idx="0">
            <a:schemeClr val="dk1"/>
          </a:fillRef>
          <a:effectRef idx="2">
            <a:schemeClr val="dk1"/>
          </a:effectRef>
          <a:fontRef idx="minor">
            <a:schemeClr val="tx1"/>
          </a:fontRef>
        </p:style>
      </p:cxnSp>
      <p:pic>
        <p:nvPicPr>
          <p:cNvPr id="18" name="Picture 4">
            <a:extLst>
              <a:ext uri="{FF2B5EF4-FFF2-40B4-BE49-F238E27FC236}">
                <a16:creationId xmlns:a16="http://schemas.microsoft.com/office/drawing/2014/main" id="{0FABAF64-98C7-40BA-A5D3-E5DE256DEB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91300" y="4181475"/>
            <a:ext cx="3667125" cy="2676525"/>
          </a:xfrm>
          <a:prstGeom prst="rect">
            <a:avLst/>
          </a:prstGeom>
          <a:noFill/>
          <a:extLst>
            <a:ext uri="{909E8E84-426E-40DD-AFC4-6F175D3DCCD1}">
              <a14:hiddenFill xmlns:a14="http://schemas.microsoft.com/office/drawing/2010/main">
                <a:solidFill>
                  <a:srgbClr val="FFFFFF"/>
                </a:solidFill>
              </a14:hiddenFill>
            </a:ext>
          </a:extLst>
        </p:spPr>
      </p:pic>
      <p:cxnSp>
        <p:nvCxnSpPr>
          <p:cNvPr id="21" name="Straight Connector 20">
            <a:extLst>
              <a:ext uri="{FF2B5EF4-FFF2-40B4-BE49-F238E27FC236}">
                <a16:creationId xmlns:a16="http://schemas.microsoft.com/office/drawing/2014/main" id="{5517E1B5-8ADF-4B76-BED9-9B6033683AB8}"/>
              </a:ext>
            </a:extLst>
          </p:cNvPr>
          <p:cNvCxnSpPr>
            <a:cxnSpLocks/>
          </p:cNvCxnSpPr>
          <p:nvPr/>
        </p:nvCxnSpPr>
        <p:spPr>
          <a:xfrm flipV="1">
            <a:off x="7001638" y="5674235"/>
            <a:ext cx="672104" cy="8390"/>
          </a:xfrm>
          <a:prstGeom prst="line">
            <a:avLst/>
          </a:prstGeom>
          <a:ln>
            <a:prstDash val="dash"/>
          </a:ln>
        </p:spPr>
        <p:style>
          <a:lnRef idx="3">
            <a:schemeClr val="dk1"/>
          </a:lnRef>
          <a:fillRef idx="0">
            <a:schemeClr val="dk1"/>
          </a:fillRef>
          <a:effectRef idx="2">
            <a:schemeClr val="dk1"/>
          </a:effectRef>
          <a:fontRef idx="minor">
            <a:schemeClr val="tx1"/>
          </a:fontRef>
        </p:style>
      </p:cxnSp>
      <p:cxnSp>
        <p:nvCxnSpPr>
          <p:cNvPr id="23" name="Straight Connector 22">
            <a:extLst>
              <a:ext uri="{FF2B5EF4-FFF2-40B4-BE49-F238E27FC236}">
                <a16:creationId xmlns:a16="http://schemas.microsoft.com/office/drawing/2014/main" id="{758B2818-73B9-403C-9F90-D032414F9199}"/>
              </a:ext>
            </a:extLst>
          </p:cNvPr>
          <p:cNvCxnSpPr>
            <a:cxnSpLocks/>
          </p:cNvCxnSpPr>
          <p:nvPr/>
        </p:nvCxnSpPr>
        <p:spPr>
          <a:xfrm>
            <a:off x="7571676" y="5454723"/>
            <a:ext cx="0" cy="1015068"/>
          </a:xfrm>
          <a:prstGeom prst="line">
            <a:avLst/>
          </a:prstGeom>
          <a:ln>
            <a:prstDash val="dash"/>
          </a:ln>
        </p:spPr>
        <p:style>
          <a:lnRef idx="3">
            <a:schemeClr val="dk1"/>
          </a:lnRef>
          <a:fillRef idx="0">
            <a:schemeClr val="dk1"/>
          </a:fillRef>
          <a:effectRef idx="2">
            <a:schemeClr val="dk1"/>
          </a:effectRef>
          <a:fontRef idx="minor">
            <a:schemeClr val="tx1"/>
          </a:fontRef>
        </p:style>
      </p:cxnSp>
      <p:cxnSp>
        <p:nvCxnSpPr>
          <p:cNvPr id="27" name="Straight Connector 26">
            <a:extLst>
              <a:ext uri="{FF2B5EF4-FFF2-40B4-BE49-F238E27FC236}">
                <a16:creationId xmlns:a16="http://schemas.microsoft.com/office/drawing/2014/main" id="{C0B592C2-E896-4613-9D53-F9F7C12AE941}"/>
              </a:ext>
            </a:extLst>
          </p:cNvPr>
          <p:cNvCxnSpPr>
            <a:cxnSpLocks/>
          </p:cNvCxnSpPr>
          <p:nvPr/>
        </p:nvCxnSpPr>
        <p:spPr>
          <a:xfrm>
            <a:off x="7673742" y="5674235"/>
            <a:ext cx="0" cy="795556"/>
          </a:xfrm>
          <a:prstGeom prst="line">
            <a:avLst/>
          </a:prstGeom>
          <a:ln>
            <a:prstDash val="dash"/>
          </a:ln>
        </p:spPr>
        <p:style>
          <a:lnRef idx="3">
            <a:schemeClr val="dk1"/>
          </a:lnRef>
          <a:fillRef idx="0">
            <a:schemeClr val="dk1"/>
          </a:fillRef>
          <a:effectRef idx="2">
            <a:schemeClr val="dk1"/>
          </a:effectRef>
          <a:fontRef idx="minor">
            <a:schemeClr val="tx1"/>
          </a:fontRef>
        </p:style>
      </p:cxnSp>
      <p:cxnSp>
        <p:nvCxnSpPr>
          <p:cNvPr id="35" name="Straight Connector 34">
            <a:extLst>
              <a:ext uri="{FF2B5EF4-FFF2-40B4-BE49-F238E27FC236}">
                <a16:creationId xmlns:a16="http://schemas.microsoft.com/office/drawing/2014/main" id="{DCDA8760-6CAB-4501-AC02-8F9AA0B73DA9}"/>
              </a:ext>
            </a:extLst>
          </p:cNvPr>
          <p:cNvCxnSpPr>
            <a:cxnSpLocks/>
          </p:cNvCxnSpPr>
          <p:nvPr/>
        </p:nvCxnSpPr>
        <p:spPr>
          <a:xfrm>
            <a:off x="7001638" y="5467307"/>
            <a:ext cx="570038" cy="0"/>
          </a:xfrm>
          <a:prstGeom prst="line">
            <a:avLst/>
          </a:prstGeom>
          <a:ln>
            <a:prstDash val="dash"/>
          </a:ln>
        </p:spPr>
        <p:style>
          <a:lnRef idx="3">
            <a:schemeClr val="dk1"/>
          </a:lnRef>
          <a:fillRef idx="0">
            <a:schemeClr val="dk1"/>
          </a:fillRef>
          <a:effectRef idx="2">
            <a:schemeClr val="dk1"/>
          </a:effectRef>
          <a:fontRef idx="minor">
            <a:schemeClr val="tx1"/>
          </a:fontRef>
        </p:style>
      </p:cxnSp>
      <p:pic>
        <p:nvPicPr>
          <p:cNvPr id="36" name="Picture 10">
            <a:extLst>
              <a:ext uri="{FF2B5EF4-FFF2-40B4-BE49-F238E27FC236}">
                <a16:creationId xmlns:a16="http://schemas.microsoft.com/office/drawing/2014/main" id="{F403595A-44C6-461E-8450-55DDDBC397A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240" y="-102609"/>
            <a:ext cx="2898503" cy="2115531"/>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2">
            <a:extLst>
              <a:ext uri="{FF2B5EF4-FFF2-40B4-BE49-F238E27FC236}">
                <a16:creationId xmlns:a16="http://schemas.microsoft.com/office/drawing/2014/main" id="{57B7E201-F63D-4530-A7CB-44D18129347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23559" y="-100473"/>
            <a:ext cx="2898503" cy="2115531"/>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14">
            <a:extLst>
              <a:ext uri="{FF2B5EF4-FFF2-40B4-BE49-F238E27FC236}">
                <a16:creationId xmlns:a16="http://schemas.microsoft.com/office/drawing/2014/main" id="{EC645F4C-ED77-4293-9A85-316613B578D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922062" y="-102609"/>
            <a:ext cx="2898503" cy="2115531"/>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2">
            <a:extLst>
              <a:ext uri="{FF2B5EF4-FFF2-40B4-BE49-F238E27FC236}">
                <a16:creationId xmlns:a16="http://schemas.microsoft.com/office/drawing/2014/main" id="{C09A120C-B32C-4E37-9FE6-A6A2697445A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2321" y="2012922"/>
            <a:ext cx="2853332" cy="2115531"/>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4">
            <a:extLst>
              <a:ext uri="{FF2B5EF4-FFF2-40B4-BE49-F238E27FC236}">
                <a16:creationId xmlns:a16="http://schemas.microsoft.com/office/drawing/2014/main" id="{60FB2B04-8567-4E4A-9F0F-85637306865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97305" y="2011854"/>
            <a:ext cx="2853332" cy="2115531"/>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6">
            <a:extLst>
              <a:ext uri="{FF2B5EF4-FFF2-40B4-BE49-F238E27FC236}">
                <a16:creationId xmlns:a16="http://schemas.microsoft.com/office/drawing/2014/main" id="{2EC36114-ED4B-46D4-8ECB-BE2A2B49B87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967233" y="2011854"/>
            <a:ext cx="2853332" cy="2115531"/>
          </a:xfrm>
          <a:prstGeom prst="rect">
            <a:avLst/>
          </a:prstGeom>
          <a:noFill/>
          <a:extLst>
            <a:ext uri="{909E8E84-426E-40DD-AFC4-6F175D3DCCD1}">
              <a14:hiddenFill xmlns:a14="http://schemas.microsoft.com/office/drawing/2010/main">
                <a:solidFill>
                  <a:srgbClr val="FFFFFF"/>
                </a:solidFill>
              </a14:hiddenFill>
            </a:ext>
          </a:extLst>
        </p:spPr>
      </p:pic>
      <p:sp>
        <p:nvSpPr>
          <p:cNvPr id="48" name="TextBox 47">
            <a:extLst>
              <a:ext uri="{FF2B5EF4-FFF2-40B4-BE49-F238E27FC236}">
                <a16:creationId xmlns:a16="http://schemas.microsoft.com/office/drawing/2014/main" id="{066C9BEB-8F95-4B80-8BB6-D6BE82F412C7}"/>
              </a:ext>
            </a:extLst>
          </p:cNvPr>
          <p:cNvSpPr txBox="1"/>
          <p:nvPr/>
        </p:nvSpPr>
        <p:spPr>
          <a:xfrm>
            <a:off x="8820565" y="803949"/>
            <a:ext cx="1669409" cy="369332"/>
          </a:xfrm>
          <a:prstGeom prst="rect">
            <a:avLst/>
          </a:prstGeom>
          <a:noFill/>
        </p:spPr>
        <p:txBody>
          <a:bodyPr wrap="square" rtlCol="0">
            <a:spAutoFit/>
          </a:bodyPr>
          <a:lstStyle/>
          <a:p>
            <a:r>
              <a:rPr lang="en-US" dirty="0"/>
              <a:t>1</a:t>
            </a:r>
          </a:p>
        </p:txBody>
      </p:sp>
      <p:sp>
        <p:nvSpPr>
          <p:cNvPr id="49" name="TextBox 48">
            <a:extLst>
              <a:ext uri="{FF2B5EF4-FFF2-40B4-BE49-F238E27FC236}">
                <a16:creationId xmlns:a16="http://schemas.microsoft.com/office/drawing/2014/main" id="{DD931F60-B4D7-4509-8BA3-EA7C0FF9B1A7}"/>
              </a:ext>
            </a:extLst>
          </p:cNvPr>
          <p:cNvSpPr txBox="1"/>
          <p:nvPr/>
        </p:nvSpPr>
        <p:spPr>
          <a:xfrm>
            <a:off x="9017205" y="2079839"/>
            <a:ext cx="1669409" cy="369332"/>
          </a:xfrm>
          <a:prstGeom prst="rect">
            <a:avLst/>
          </a:prstGeom>
          <a:noFill/>
        </p:spPr>
        <p:txBody>
          <a:bodyPr wrap="square" rtlCol="0">
            <a:spAutoFit/>
          </a:bodyPr>
          <a:lstStyle/>
          <a:p>
            <a:r>
              <a:rPr lang="en-US" dirty="0"/>
              <a:t>4</a:t>
            </a:r>
          </a:p>
        </p:txBody>
      </p:sp>
    </p:spTree>
    <p:extLst>
      <p:ext uri="{BB962C8B-B14F-4D97-AF65-F5344CB8AC3E}">
        <p14:creationId xmlns:p14="http://schemas.microsoft.com/office/powerpoint/2010/main" val="108428485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D4D1BA0-6BA2-4506-A380-90EDFAABF4AD}"/>
              </a:ext>
            </a:extLst>
          </p:cNvPr>
          <p:cNvSpPr>
            <a:spLocks noGrp="1"/>
          </p:cNvSpPr>
          <p:nvPr>
            <p:ph type="title"/>
          </p:nvPr>
        </p:nvSpPr>
        <p:spPr>
          <a:xfrm>
            <a:off x="0" y="159861"/>
            <a:ext cx="10515600" cy="472122"/>
          </a:xfrm>
        </p:spPr>
        <p:txBody>
          <a:bodyPr>
            <a:normAutofit fontScale="90000"/>
          </a:bodyPr>
          <a:lstStyle/>
          <a:p>
            <a:r>
              <a:rPr lang="en-US" sz="2800" dirty="0"/>
              <a:t>Second order model showing the importance of each parameter on the baseline wake losses</a:t>
            </a:r>
          </a:p>
        </p:txBody>
      </p:sp>
      <p:pic>
        <p:nvPicPr>
          <p:cNvPr id="5" name="Picture 4">
            <a:extLst>
              <a:ext uri="{FF2B5EF4-FFF2-40B4-BE49-F238E27FC236}">
                <a16:creationId xmlns:a16="http://schemas.microsoft.com/office/drawing/2014/main" id="{C98E6390-1F3E-4AAD-B331-BF987763F1CD}"/>
              </a:ext>
            </a:extLst>
          </p:cNvPr>
          <p:cNvPicPr>
            <a:picLocks noChangeAspect="1"/>
          </p:cNvPicPr>
          <p:nvPr/>
        </p:nvPicPr>
        <p:blipFill>
          <a:blip r:embed="rId2"/>
          <a:stretch>
            <a:fillRect/>
          </a:stretch>
        </p:blipFill>
        <p:spPr>
          <a:xfrm>
            <a:off x="80962" y="795337"/>
            <a:ext cx="2200275" cy="1114425"/>
          </a:xfrm>
          <a:prstGeom prst="rect">
            <a:avLst/>
          </a:prstGeom>
        </p:spPr>
      </p:pic>
      <p:pic>
        <p:nvPicPr>
          <p:cNvPr id="6" name="Picture 5">
            <a:extLst>
              <a:ext uri="{FF2B5EF4-FFF2-40B4-BE49-F238E27FC236}">
                <a16:creationId xmlns:a16="http://schemas.microsoft.com/office/drawing/2014/main" id="{9B5402C1-D388-4D71-8A66-61BB321576C9}"/>
              </a:ext>
            </a:extLst>
          </p:cNvPr>
          <p:cNvPicPr>
            <a:picLocks noChangeAspect="1"/>
          </p:cNvPicPr>
          <p:nvPr/>
        </p:nvPicPr>
        <p:blipFill>
          <a:blip r:embed="rId3"/>
          <a:stretch>
            <a:fillRect/>
          </a:stretch>
        </p:blipFill>
        <p:spPr>
          <a:xfrm>
            <a:off x="80962" y="1909762"/>
            <a:ext cx="4181475" cy="3648075"/>
          </a:xfrm>
          <a:prstGeom prst="rect">
            <a:avLst/>
          </a:prstGeom>
        </p:spPr>
      </p:pic>
      <p:pic>
        <p:nvPicPr>
          <p:cNvPr id="8" name="Picture 7">
            <a:extLst>
              <a:ext uri="{FF2B5EF4-FFF2-40B4-BE49-F238E27FC236}">
                <a16:creationId xmlns:a16="http://schemas.microsoft.com/office/drawing/2014/main" id="{7E700561-3D2C-429B-823F-EA9A9ABB1559}"/>
              </a:ext>
            </a:extLst>
          </p:cNvPr>
          <p:cNvPicPr>
            <a:picLocks noChangeAspect="1"/>
          </p:cNvPicPr>
          <p:nvPr/>
        </p:nvPicPr>
        <p:blipFill>
          <a:blip r:embed="rId4"/>
          <a:stretch>
            <a:fillRect/>
          </a:stretch>
        </p:blipFill>
        <p:spPr>
          <a:xfrm>
            <a:off x="4410074" y="552450"/>
            <a:ext cx="5038725" cy="2228850"/>
          </a:xfrm>
          <a:prstGeom prst="rect">
            <a:avLst/>
          </a:prstGeom>
        </p:spPr>
      </p:pic>
      <p:sp>
        <p:nvSpPr>
          <p:cNvPr id="9" name="TextBox 8">
            <a:extLst>
              <a:ext uri="{FF2B5EF4-FFF2-40B4-BE49-F238E27FC236}">
                <a16:creationId xmlns:a16="http://schemas.microsoft.com/office/drawing/2014/main" id="{E204D093-F39C-4A6D-B05C-73F8CC1EDDAA}"/>
              </a:ext>
            </a:extLst>
          </p:cNvPr>
          <p:cNvSpPr txBox="1"/>
          <p:nvPr/>
        </p:nvSpPr>
        <p:spPr>
          <a:xfrm>
            <a:off x="4419600" y="2905125"/>
            <a:ext cx="3857625" cy="3416320"/>
          </a:xfrm>
          <a:prstGeom prst="rect">
            <a:avLst/>
          </a:prstGeom>
          <a:noFill/>
        </p:spPr>
        <p:txBody>
          <a:bodyPr wrap="square" rtlCol="0">
            <a:spAutoFit/>
          </a:bodyPr>
          <a:lstStyle/>
          <a:p>
            <a:pPr marL="285750" indent="-285750">
              <a:buFont typeface="Arial" panose="020B0604020202020204" pitchFamily="34" charset="0"/>
              <a:buChar char="•"/>
            </a:pPr>
            <a:r>
              <a:rPr lang="en-US" dirty="0"/>
              <a:t>Similar to before there is a good fit and once again the behavior of each value is similar to the AEP gain, although this time the </a:t>
            </a:r>
            <a:r>
              <a:rPr lang="en-US" dirty="0" err="1"/>
              <a:t>avg_ws^2</a:t>
            </a:r>
            <a:r>
              <a:rPr lang="en-US" dirty="0"/>
              <a:t> is in the equation since it has more weight, but still not much shown </a:t>
            </a:r>
            <a:r>
              <a:rPr lang="en-US" dirty="0" err="1"/>
              <a:t>bty</a:t>
            </a:r>
            <a:r>
              <a:rPr lang="en-US" dirty="0"/>
              <a:t> the prob &gt;F.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This kind of just goes with the AEP prediction plot since we already showed that they are related, although not directly. </a:t>
            </a:r>
          </a:p>
        </p:txBody>
      </p:sp>
      <p:pic>
        <p:nvPicPr>
          <p:cNvPr id="10" name="Picture 9">
            <a:extLst>
              <a:ext uri="{FF2B5EF4-FFF2-40B4-BE49-F238E27FC236}">
                <a16:creationId xmlns:a16="http://schemas.microsoft.com/office/drawing/2014/main" id="{82575677-265F-4B74-A3DF-79C71020C2F4}"/>
              </a:ext>
            </a:extLst>
          </p:cNvPr>
          <p:cNvPicPr>
            <a:picLocks noChangeAspect="1"/>
          </p:cNvPicPr>
          <p:nvPr/>
        </p:nvPicPr>
        <p:blipFill>
          <a:blip r:embed="rId5"/>
          <a:stretch>
            <a:fillRect/>
          </a:stretch>
        </p:blipFill>
        <p:spPr>
          <a:xfrm>
            <a:off x="-914400" y="5429250"/>
            <a:ext cx="5657850" cy="2171700"/>
          </a:xfrm>
          <a:prstGeom prst="rect">
            <a:avLst/>
          </a:prstGeom>
        </p:spPr>
      </p:pic>
    </p:spTree>
    <p:extLst>
      <p:ext uri="{BB962C8B-B14F-4D97-AF65-F5344CB8AC3E}">
        <p14:creationId xmlns:p14="http://schemas.microsoft.com/office/powerpoint/2010/main" val="214950916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017AE71-6BAA-4A3B-BA1B-C53DF97C51EA}"/>
              </a:ext>
            </a:extLst>
          </p:cNvPr>
          <p:cNvSpPr>
            <a:spLocks noGrp="1"/>
          </p:cNvSpPr>
          <p:nvPr>
            <p:ph type="title"/>
          </p:nvPr>
        </p:nvSpPr>
        <p:spPr>
          <a:xfrm>
            <a:off x="0" y="0"/>
            <a:ext cx="10515600" cy="472122"/>
          </a:xfrm>
        </p:spPr>
        <p:txBody>
          <a:bodyPr>
            <a:normAutofit fontScale="90000"/>
          </a:bodyPr>
          <a:lstStyle/>
          <a:p>
            <a:r>
              <a:rPr lang="en-US" sz="2800" dirty="0"/>
              <a:t>Question 2: Effect of parameters on the BOS</a:t>
            </a:r>
          </a:p>
        </p:txBody>
      </p:sp>
      <p:pic>
        <p:nvPicPr>
          <p:cNvPr id="7170" name="Picture 2">
            <a:extLst>
              <a:ext uri="{FF2B5EF4-FFF2-40B4-BE49-F238E27FC236}">
                <a16:creationId xmlns:a16="http://schemas.microsoft.com/office/drawing/2014/main" id="{4139C83F-6CE6-4EF4-8400-24BD6E16B0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488" y="472122"/>
            <a:ext cx="3705225" cy="26479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4D0D4C59-114F-4BD3-8CE0-A820A59FDEEC}"/>
              </a:ext>
            </a:extLst>
          </p:cNvPr>
          <p:cNvSpPr txBox="1"/>
          <p:nvPr/>
        </p:nvSpPr>
        <p:spPr>
          <a:xfrm>
            <a:off x="247650" y="3429000"/>
            <a:ext cx="3400425" cy="3139321"/>
          </a:xfrm>
          <a:prstGeom prst="rect">
            <a:avLst/>
          </a:prstGeom>
          <a:noFill/>
        </p:spPr>
        <p:txBody>
          <a:bodyPr wrap="square" rtlCol="0">
            <a:spAutoFit/>
          </a:bodyPr>
          <a:lstStyle/>
          <a:p>
            <a:pPr marL="285750" indent="-285750">
              <a:buFont typeface="Arial" panose="020B0604020202020204" pitchFamily="34" charset="0"/>
              <a:buChar char="•"/>
            </a:pPr>
            <a:r>
              <a:rPr lang="en-US" dirty="0"/>
              <a:t>General trend makes sense. Higher spacings lead to higher BOS due to site prep, management, roads etc. </a:t>
            </a:r>
          </a:p>
          <a:p>
            <a:pPr marL="285750" indent="-285750">
              <a:buFont typeface="Arial" panose="020B0604020202020204" pitchFamily="34" charset="0"/>
              <a:buChar char="•"/>
            </a:pPr>
            <a:r>
              <a:rPr lang="en-US" dirty="0"/>
              <a:t>With increasing SP, the foundation cost goes up? Ask Owen about this trend</a:t>
            </a:r>
          </a:p>
          <a:p>
            <a:pPr marL="285750" indent="-285750">
              <a:buFont typeface="Arial" panose="020B0604020202020204" pitchFamily="34" charset="0"/>
              <a:buChar char="•"/>
            </a:pPr>
            <a:r>
              <a:rPr lang="en-US" dirty="0"/>
              <a:t>As shown, the SP has a larger effect on the BOS than the </a:t>
            </a:r>
            <a:r>
              <a:rPr lang="en-US" dirty="0" err="1"/>
              <a:t>rel_Spc</a:t>
            </a:r>
            <a:r>
              <a:rPr lang="en-US" dirty="0"/>
              <a:t>. This agrees with what Owen showed us</a:t>
            </a:r>
          </a:p>
        </p:txBody>
      </p:sp>
      <p:pic>
        <p:nvPicPr>
          <p:cNvPr id="7" name="Picture 6">
            <a:extLst>
              <a:ext uri="{FF2B5EF4-FFF2-40B4-BE49-F238E27FC236}">
                <a16:creationId xmlns:a16="http://schemas.microsoft.com/office/drawing/2014/main" id="{AD00C282-4C99-4BE1-AEC0-BE5570C1A7F1}"/>
              </a:ext>
            </a:extLst>
          </p:cNvPr>
          <p:cNvPicPr>
            <a:picLocks noChangeAspect="1"/>
          </p:cNvPicPr>
          <p:nvPr/>
        </p:nvPicPr>
        <p:blipFill>
          <a:blip r:embed="rId3"/>
          <a:stretch>
            <a:fillRect/>
          </a:stretch>
        </p:blipFill>
        <p:spPr>
          <a:xfrm>
            <a:off x="8277225" y="109537"/>
            <a:ext cx="3600450" cy="1876425"/>
          </a:xfrm>
          <a:prstGeom prst="rect">
            <a:avLst/>
          </a:prstGeom>
        </p:spPr>
      </p:pic>
      <p:pic>
        <p:nvPicPr>
          <p:cNvPr id="8" name="Picture 7">
            <a:extLst>
              <a:ext uri="{FF2B5EF4-FFF2-40B4-BE49-F238E27FC236}">
                <a16:creationId xmlns:a16="http://schemas.microsoft.com/office/drawing/2014/main" id="{B61D4EBD-D21D-4E34-BBCA-0DE8973C880E}"/>
              </a:ext>
            </a:extLst>
          </p:cNvPr>
          <p:cNvPicPr>
            <a:picLocks noChangeAspect="1"/>
          </p:cNvPicPr>
          <p:nvPr/>
        </p:nvPicPr>
        <p:blipFill>
          <a:blip r:embed="rId4"/>
          <a:stretch>
            <a:fillRect/>
          </a:stretch>
        </p:blipFill>
        <p:spPr>
          <a:xfrm>
            <a:off x="9720262" y="1985962"/>
            <a:ext cx="2257425" cy="1104900"/>
          </a:xfrm>
          <a:prstGeom prst="rect">
            <a:avLst/>
          </a:prstGeom>
        </p:spPr>
      </p:pic>
      <p:pic>
        <p:nvPicPr>
          <p:cNvPr id="9" name="Picture 8">
            <a:extLst>
              <a:ext uri="{FF2B5EF4-FFF2-40B4-BE49-F238E27FC236}">
                <a16:creationId xmlns:a16="http://schemas.microsoft.com/office/drawing/2014/main" id="{93DC84FF-A281-400F-89A5-835E724D31E0}"/>
              </a:ext>
            </a:extLst>
          </p:cNvPr>
          <p:cNvPicPr>
            <a:picLocks noChangeAspect="1"/>
          </p:cNvPicPr>
          <p:nvPr/>
        </p:nvPicPr>
        <p:blipFill>
          <a:blip r:embed="rId5"/>
          <a:stretch>
            <a:fillRect/>
          </a:stretch>
        </p:blipFill>
        <p:spPr>
          <a:xfrm>
            <a:off x="5138737" y="2053886"/>
            <a:ext cx="4581525" cy="2247900"/>
          </a:xfrm>
          <a:prstGeom prst="rect">
            <a:avLst/>
          </a:prstGeom>
        </p:spPr>
      </p:pic>
      <p:pic>
        <p:nvPicPr>
          <p:cNvPr id="11" name="Picture 10">
            <a:extLst>
              <a:ext uri="{FF2B5EF4-FFF2-40B4-BE49-F238E27FC236}">
                <a16:creationId xmlns:a16="http://schemas.microsoft.com/office/drawing/2014/main" id="{45462EDA-788B-41B1-9B4A-D9C9BF4E6B36}"/>
              </a:ext>
            </a:extLst>
          </p:cNvPr>
          <p:cNvPicPr>
            <a:picLocks noChangeAspect="1"/>
          </p:cNvPicPr>
          <p:nvPr/>
        </p:nvPicPr>
        <p:blipFill>
          <a:blip r:embed="rId6"/>
          <a:stretch>
            <a:fillRect/>
          </a:stretch>
        </p:blipFill>
        <p:spPr>
          <a:xfrm>
            <a:off x="5338762" y="4604702"/>
            <a:ext cx="5876925" cy="1609725"/>
          </a:xfrm>
          <a:prstGeom prst="rect">
            <a:avLst/>
          </a:prstGeom>
        </p:spPr>
      </p:pic>
    </p:spTree>
    <p:extLst>
      <p:ext uri="{BB962C8B-B14F-4D97-AF65-F5344CB8AC3E}">
        <p14:creationId xmlns:p14="http://schemas.microsoft.com/office/powerpoint/2010/main" val="214943544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AB09E7D-A0B7-4B62-9B3B-7A6B894D8D37}"/>
              </a:ext>
            </a:extLst>
          </p:cNvPr>
          <p:cNvSpPr txBox="1">
            <a:spLocks/>
          </p:cNvSpPr>
          <p:nvPr/>
        </p:nvSpPr>
        <p:spPr>
          <a:xfrm>
            <a:off x="0" y="61596"/>
            <a:ext cx="10515600" cy="47212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t>Question 3: Look at relationship for LCOE. (show %change in LCOE)</a:t>
            </a:r>
          </a:p>
        </p:txBody>
      </p:sp>
      <p:pic>
        <p:nvPicPr>
          <p:cNvPr id="8196" name="Picture 4">
            <a:extLst>
              <a:ext uri="{FF2B5EF4-FFF2-40B4-BE49-F238E27FC236}">
                <a16:creationId xmlns:a16="http://schemas.microsoft.com/office/drawing/2014/main" id="{7B68443A-F17A-4D3F-9C80-026117C69A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1939" y="781050"/>
            <a:ext cx="2962822" cy="2023746"/>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6">
            <a:extLst>
              <a:ext uri="{FF2B5EF4-FFF2-40B4-BE49-F238E27FC236}">
                <a16:creationId xmlns:a16="http://schemas.microsoft.com/office/drawing/2014/main" id="{29DF847D-9C15-4032-AE7E-7E8963C62A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533" y="2967354"/>
            <a:ext cx="2940984" cy="2023746"/>
          </a:xfrm>
          <a:prstGeom prst="rect">
            <a:avLst/>
          </a:prstGeom>
          <a:noFill/>
          <a:extLst>
            <a:ext uri="{909E8E84-426E-40DD-AFC4-6F175D3DCCD1}">
              <a14:hiddenFill xmlns:a14="http://schemas.microsoft.com/office/drawing/2010/main">
                <a:solidFill>
                  <a:srgbClr val="FFFFFF"/>
                </a:solidFill>
              </a14:hiddenFill>
            </a:ext>
          </a:extLst>
        </p:spPr>
      </p:pic>
      <p:pic>
        <p:nvPicPr>
          <p:cNvPr id="8200" name="Picture 8">
            <a:extLst>
              <a:ext uri="{FF2B5EF4-FFF2-40B4-BE49-F238E27FC236}">
                <a16:creationId xmlns:a16="http://schemas.microsoft.com/office/drawing/2014/main" id="{16C1AE80-64D2-406A-BA19-C76D6B2ABD5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95701" y="781050"/>
            <a:ext cx="2940984" cy="202374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6E9329D-9080-446D-8C8A-389D8A2B18EE}"/>
              </a:ext>
            </a:extLst>
          </p:cNvPr>
          <p:cNvSpPr txBox="1"/>
          <p:nvPr/>
        </p:nvSpPr>
        <p:spPr>
          <a:xfrm>
            <a:off x="3224761" y="2804796"/>
            <a:ext cx="46714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Higher SP tends to lead in an decrease in LCOE (this is consistent with larger effect on BOS that goes down with higher SP). </a:t>
            </a:r>
          </a:p>
          <a:p>
            <a:pPr marL="285750" indent="-285750">
              <a:buFont typeface="Arial" panose="020B0604020202020204" pitchFamily="34" charset="0"/>
              <a:buChar char="•"/>
            </a:pPr>
            <a:r>
              <a:rPr lang="en-US" dirty="0"/>
              <a:t>Decrease in </a:t>
            </a:r>
            <a:r>
              <a:rPr lang="en-US" dirty="0" err="1"/>
              <a:t>rel_spc</a:t>
            </a:r>
            <a:r>
              <a:rPr lang="en-US" dirty="0"/>
              <a:t> causes LCOE to go down. The increase of BOS is minor compared to the increase in AEP gain with smaller spacing (pays off). </a:t>
            </a:r>
          </a:p>
          <a:p>
            <a:pPr marL="285750" indent="-285750">
              <a:buFont typeface="Arial" panose="020B0604020202020204" pitchFamily="34" charset="0"/>
              <a:buChar char="•"/>
            </a:pPr>
            <a:r>
              <a:rPr lang="en-US" dirty="0"/>
              <a:t>The lower average wind speed leads to lower LCOE. Since this only effects the AEP, where we see higher gains for lower average wind speeds, this is consistent.  </a:t>
            </a:r>
          </a:p>
        </p:txBody>
      </p:sp>
      <p:sp>
        <p:nvSpPr>
          <p:cNvPr id="14" name="TextBox 13">
            <a:extLst>
              <a:ext uri="{FF2B5EF4-FFF2-40B4-BE49-F238E27FC236}">
                <a16:creationId xmlns:a16="http://schemas.microsoft.com/office/drawing/2014/main" id="{D5F39F2B-2FF4-447C-BDD0-C2886EDBE54E}"/>
              </a:ext>
            </a:extLst>
          </p:cNvPr>
          <p:cNvSpPr txBox="1"/>
          <p:nvPr/>
        </p:nvSpPr>
        <p:spPr>
          <a:xfrm>
            <a:off x="6926650" y="781050"/>
            <a:ext cx="4671464" cy="646331"/>
          </a:xfrm>
          <a:prstGeom prst="rect">
            <a:avLst/>
          </a:prstGeom>
          <a:noFill/>
        </p:spPr>
        <p:txBody>
          <a:bodyPr wrap="square" rtlCol="0">
            <a:spAutoFit/>
          </a:bodyPr>
          <a:lstStyle/>
          <a:p>
            <a:pPr marL="285750" indent="-285750">
              <a:buFont typeface="Arial" panose="020B0604020202020204" pitchFamily="34" charset="0"/>
              <a:buChar char="•"/>
            </a:pPr>
            <a:r>
              <a:rPr lang="en-US" dirty="0"/>
              <a:t>These plots don’t really an inflexion point or the relative effects. </a:t>
            </a:r>
          </a:p>
        </p:txBody>
      </p:sp>
      <p:pic>
        <p:nvPicPr>
          <p:cNvPr id="12290" name="Picture 2">
            <a:extLst>
              <a:ext uri="{FF2B5EF4-FFF2-40B4-BE49-F238E27FC236}">
                <a16:creationId xmlns:a16="http://schemas.microsoft.com/office/drawing/2014/main" id="{36A60CC2-3AF3-4FAC-91C1-F0ADD6B65B1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96225" y="1674713"/>
            <a:ext cx="3733800" cy="2524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781542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F0BF2523-392F-41BB-9F37-0434FBF288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34325" y="5595937"/>
            <a:ext cx="3733800" cy="2524125"/>
          </a:xfrm>
          <a:prstGeom prst="rect">
            <a:avLst/>
          </a:prstGeom>
          <a:noFill/>
          <a:extLst>
            <a:ext uri="{909E8E84-426E-40DD-AFC4-6F175D3DCCD1}">
              <a14:hiddenFill xmlns:a14="http://schemas.microsoft.com/office/drawing/2010/main">
                <a:solidFill>
                  <a:srgbClr val="FFFFFF"/>
                </a:solidFill>
              </a14:hiddenFill>
            </a:ext>
          </a:extLst>
        </p:spPr>
      </p:pic>
      <p:pic>
        <p:nvPicPr>
          <p:cNvPr id="13352" name="Picture 40">
            <a:extLst>
              <a:ext uri="{FF2B5EF4-FFF2-40B4-BE49-F238E27FC236}">
                <a16:creationId xmlns:a16="http://schemas.microsoft.com/office/drawing/2014/main" id="{04A52CEB-D036-4F82-BCFC-FAFE5FE01F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912" y="7144"/>
            <a:ext cx="3762375" cy="27146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02E7F43-58A6-4846-B9C8-027F339159BD}"/>
              </a:ext>
            </a:extLst>
          </p:cNvPr>
          <p:cNvSpPr txBox="1"/>
          <p:nvPr/>
        </p:nvSpPr>
        <p:spPr>
          <a:xfrm>
            <a:off x="390542" y="1903035"/>
            <a:ext cx="520447"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pic>
        <p:nvPicPr>
          <p:cNvPr id="13354" name="Picture 42">
            <a:extLst>
              <a:ext uri="{FF2B5EF4-FFF2-40B4-BE49-F238E27FC236}">
                <a16:creationId xmlns:a16="http://schemas.microsoft.com/office/drawing/2014/main" id="{887A2C07-DAE6-4BA5-8E13-8AA3CB53F88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822" y="2686051"/>
            <a:ext cx="3876675" cy="271462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0BED529-5BC8-4458-9706-D3AB666E1D48}"/>
              </a:ext>
            </a:extLst>
          </p:cNvPr>
          <p:cNvSpPr txBox="1"/>
          <p:nvPr/>
        </p:nvSpPr>
        <p:spPr>
          <a:xfrm>
            <a:off x="476267" y="4646235"/>
            <a:ext cx="520447"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pic>
        <p:nvPicPr>
          <p:cNvPr id="13356" name="Picture 44">
            <a:extLst>
              <a:ext uri="{FF2B5EF4-FFF2-40B4-BE49-F238E27FC236}">
                <a16:creationId xmlns:a16="http://schemas.microsoft.com/office/drawing/2014/main" id="{01740559-7CD0-45E2-AE4F-4DF271B5090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812" y="5457825"/>
            <a:ext cx="3876675" cy="271462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097BC74C-AA7B-4127-A740-23F8C7A16870}"/>
              </a:ext>
            </a:extLst>
          </p:cNvPr>
          <p:cNvSpPr txBox="1"/>
          <p:nvPr/>
        </p:nvSpPr>
        <p:spPr>
          <a:xfrm>
            <a:off x="476267" y="7389435"/>
            <a:ext cx="520447"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c</a:t>
            </a:r>
          </a:p>
        </p:txBody>
      </p:sp>
      <p:pic>
        <p:nvPicPr>
          <p:cNvPr id="13358" name="Picture 46">
            <a:extLst>
              <a:ext uri="{FF2B5EF4-FFF2-40B4-BE49-F238E27FC236}">
                <a16:creationId xmlns:a16="http://schemas.microsoft.com/office/drawing/2014/main" id="{D7337E73-D1D6-41D9-A9C7-F21755A7811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81446" y="7143"/>
            <a:ext cx="3781425" cy="271462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01AA33C2-41ED-4CE7-A86D-20964A405AC5}"/>
              </a:ext>
            </a:extLst>
          </p:cNvPr>
          <p:cNvSpPr txBox="1"/>
          <p:nvPr/>
        </p:nvSpPr>
        <p:spPr>
          <a:xfrm>
            <a:off x="4267217" y="1952386"/>
            <a:ext cx="520447"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d</a:t>
            </a:r>
          </a:p>
        </p:txBody>
      </p:sp>
      <p:pic>
        <p:nvPicPr>
          <p:cNvPr id="13360" name="Picture 48">
            <a:extLst>
              <a:ext uri="{FF2B5EF4-FFF2-40B4-BE49-F238E27FC236}">
                <a16:creationId xmlns:a16="http://schemas.microsoft.com/office/drawing/2014/main" id="{3EFF1B28-B895-4F49-B291-9426E343F6D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824287" y="2714625"/>
            <a:ext cx="3781425" cy="2714625"/>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AD630999-CD62-479F-9D06-5960DBFF5435}"/>
              </a:ext>
            </a:extLst>
          </p:cNvPr>
          <p:cNvSpPr txBox="1"/>
          <p:nvPr/>
        </p:nvSpPr>
        <p:spPr>
          <a:xfrm>
            <a:off x="4130801" y="4661593"/>
            <a:ext cx="520447"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e</a:t>
            </a:r>
          </a:p>
        </p:txBody>
      </p:sp>
      <p:pic>
        <p:nvPicPr>
          <p:cNvPr id="13362" name="Picture 50">
            <a:extLst>
              <a:ext uri="{FF2B5EF4-FFF2-40B4-BE49-F238E27FC236}">
                <a16:creationId xmlns:a16="http://schemas.microsoft.com/office/drawing/2014/main" id="{4061B3D9-AA2E-403A-90B0-0C49823DDE6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729037" y="5500686"/>
            <a:ext cx="3876675" cy="2714625"/>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079D6A3-1D7B-41E6-A1FB-E12209B87765}"/>
              </a:ext>
            </a:extLst>
          </p:cNvPr>
          <p:cNvSpPr txBox="1"/>
          <p:nvPr/>
        </p:nvSpPr>
        <p:spPr>
          <a:xfrm>
            <a:off x="4130801" y="7389435"/>
            <a:ext cx="520447"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f</a:t>
            </a:r>
          </a:p>
        </p:txBody>
      </p:sp>
      <p:pic>
        <p:nvPicPr>
          <p:cNvPr id="13364" name="Picture 52">
            <a:extLst>
              <a:ext uri="{FF2B5EF4-FFF2-40B4-BE49-F238E27FC236}">
                <a16:creationId xmlns:a16="http://schemas.microsoft.com/office/drawing/2014/main" id="{3DF40515-A6D9-43CD-AAE4-CB39B67C431E}"/>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981933" y="61911"/>
            <a:ext cx="3733800" cy="2676525"/>
          </a:xfrm>
          <a:prstGeom prst="rect">
            <a:avLst/>
          </a:prstGeom>
          <a:noFill/>
          <a:extLst>
            <a:ext uri="{909E8E84-426E-40DD-AFC4-6F175D3DCCD1}">
              <a14:hiddenFill xmlns:a14="http://schemas.microsoft.com/office/drawing/2010/main">
                <a:solidFill>
                  <a:srgbClr val="FFFFFF"/>
                </a:solidFill>
              </a14:hiddenFill>
            </a:ext>
          </a:extLst>
        </p:spPr>
      </p:pic>
      <p:pic>
        <p:nvPicPr>
          <p:cNvPr id="13366" name="Picture 54">
            <a:extLst>
              <a:ext uri="{FF2B5EF4-FFF2-40B4-BE49-F238E27FC236}">
                <a16:creationId xmlns:a16="http://schemas.microsoft.com/office/drawing/2014/main" id="{67C54C94-D1CA-4FF5-8549-C1E4D524E28B}"/>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039092" y="2695574"/>
            <a:ext cx="3724275" cy="2752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863886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8">
            <a:extLst>
              <a:ext uri="{FF2B5EF4-FFF2-40B4-BE49-F238E27FC236}">
                <a16:creationId xmlns:a16="http://schemas.microsoft.com/office/drawing/2014/main" id="{196E7241-1A28-46F3-A501-69A64ADAB2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0" y="1585912"/>
            <a:ext cx="3733800" cy="2676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38414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2992EDE-351A-4C8D-9520-5FFF396A7D00}"/>
              </a:ext>
            </a:extLst>
          </p:cNvPr>
          <p:cNvPicPr>
            <a:picLocks noChangeAspect="1"/>
          </p:cNvPicPr>
          <p:nvPr/>
        </p:nvPicPr>
        <p:blipFill>
          <a:blip r:embed="rId2"/>
          <a:stretch>
            <a:fillRect/>
          </a:stretch>
        </p:blipFill>
        <p:spPr>
          <a:xfrm>
            <a:off x="6572250" y="533718"/>
            <a:ext cx="5395912" cy="1974748"/>
          </a:xfrm>
          <a:prstGeom prst="rect">
            <a:avLst/>
          </a:prstGeom>
        </p:spPr>
      </p:pic>
      <p:sp>
        <p:nvSpPr>
          <p:cNvPr id="5" name="Title 1">
            <a:extLst>
              <a:ext uri="{FF2B5EF4-FFF2-40B4-BE49-F238E27FC236}">
                <a16:creationId xmlns:a16="http://schemas.microsoft.com/office/drawing/2014/main" id="{A73E364B-4D89-4DF2-A55F-8DAF738B7619}"/>
              </a:ext>
            </a:extLst>
          </p:cNvPr>
          <p:cNvSpPr txBox="1">
            <a:spLocks/>
          </p:cNvSpPr>
          <p:nvPr/>
        </p:nvSpPr>
        <p:spPr>
          <a:xfrm>
            <a:off x="0" y="61596"/>
            <a:ext cx="10515600" cy="472122"/>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t>Look at relationship for LCOE. (show %change in LCOE) second order model</a:t>
            </a:r>
          </a:p>
        </p:txBody>
      </p:sp>
      <p:pic>
        <p:nvPicPr>
          <p:cNvPr id="6" name="Picture 5">
            <a:extLst>
              <a:ext uri="{FF2B5EF4-FFF2-40B4-BE49-F238E27FC236}">
                <a16:creationId xmlns:a16="http://schemas.microsoft.com/office/drawing/2014/main" id="{A614C2E7-2FA8-4523-BDBF-02B775637737}"/>
              </a:ext>
            </a:extLst>
          </p:cNvPr>
          <p:cNvPicPr>
            <a:picLocks noChangeAspect="1"/>
          </p:cNvPicPr>
          <p:nvPr/>
        </p:nvPicPr>
        <p:blipFill>
          <a:blip r:embed="rId3"/>
          <a:stretch>
            <a:fillRect/>
          </a:stretch>
        </p:blipFill>
        <p:spPr>
          <a:xfrm>
            <a:off x="0" y="719137"/>
            <a:ext cx="2238375" cy="1076325"/>
          </a:xfrm>
          <a:prstGeom prst="rect">
            <a:avLst/>
          </a:prstGeom>
        </p:spPr>
      </p:pic>
      <p:pic>
        <p:nvPicPr>
          <p:cNvPr id="7" name="Picture 6">
            <a:extLst>
              <a:ext uri="{FF2B5EF4-FFF2-40B4-BE49-F238E27FC236}">
                <a16:creationId xmlns:a16="http://schemas.microsoft.com/office/drawing/2014/main" id="{A1B6682F-A81E-459C-87A3-8E9188FBDFA9}"/>
              </a:ext>
            </a:extLst>
          </p:cNvPr>
          <p:cNvPicPr>
            <a:picLocks noChangeAspect="1"/>
          </p:cNvPicPr>
          <p:nvPr/>
        </p:nvPicPr>
        <p:blipFill>
          <a:blip r:embed="rId4"/>
          <a:stretch>
            <a:fillRect/>
          </a:stretch>
        </p:blipFill>
        <p:spPr>
          <a:xfrm>
            <a:off x="95250" y="1795462"/>
            <a:ext cx="4648200" cy="3048000"/>
          </a:xfrm>
          <a:prstGeom prst="rect">
            <a:avLst/>
          </a:prstGeom>
        </p:spPr>
      </p:pic>
      <p:sp>
        <p:nvSpPr>
          <p:cNvPr id="9" name="TextBox 8">
            <a:extLst>
              <a:ext uri="{FF2B5EF4-FFF2-40B4-BE49-F238E27FC236}">
                <a16:creationId xmlns:a16="http://schemas.microsoft.com/office/drawing/2014/main" id="{69C1F7BE-C693-4215-8764-9E3FD0929C6F}"/>
              </a:ext>
            </a:extLst>
          </p:cNvPr>
          <p:cNvSpPr txBox="1"/>
          <p:nvPr/>
        </p:nvSpPr>
        <p:spPr>
          <a:xfrm>
            <a:off x="4538662" y="2719387"/>
            <a:ext cx="4648200" cy="2308324"/>
          </a:xfrm>
          <a:prstGeom prst="rect">
            <a:avLst/>
          </a:prstGeom>
          <a:noFill/>
        </p:spPr>
        <p:txBody>
          <a:bodyPr wrap="square" rtlCol="0">
            <a:spAutoFit/>
          </a:bodyPr>
          <a:lstStyle/>
          <a:p>
            <a:pPr marL="285750" indent="-285750">
              <a:buFont typeface="Arial" panose="020B0604020202020204" pitchFamily="34" charset="0"/>
              <a:buChar char="•"/>
            </a:pPr>
            <a:r>
              <a:rPr lang="en-US" dirty="0"/>
              <a:t>Main driver is still the spacing. Although no heavy effect on the BOS, has huge weight for the AEP gain. </a:t>
            </a:r>
          </a:p>
          <a:p>
            <a:pPr marL="285750" indent="-285750">
              <a:buFont typeface="Arial" panose="020B0604020202020204" pitchFamily="34" charset="0"/>
              <a:buChar char="•"/>
            </a:pPr>
            <a:r>
              <a:rPr lang="en-US" dirty="0"/>
              <a:t>We can already start seeing an inflexion point with the turb spacing, where larger (maybe </a:t>
            </a:r>
            <a:r>
              <a:rPr lang="en-US" dirty="0" err="1"/>
              <a:t>13D</a:t>
            </a:r>
            <a:r>
              <a:rPr lang="en-US" dirty="0"/>
              <a:t>) would already yield heavier effects on BOS than AEP gain since there are so few wake loss.</a:t>
            </a:r>
          </a:p>
        </p:txBody>
      </p:sp>
      <p:pic>
        <p:nvPicPr>
          <p:cNvPr id="10" name="Picture 9">
            <a:extLst>
              <a:ext uri="{FF2B5EF4-FFF2-40B4-BE49-F238E27FC236}">
                <a16:creationId xmlns:a16="http://schemas.microsoft.com/office/drawing/2014/main" id="{FA0BEA50-AD20-4596-A402-35062981CE7D}"/>
              </a:ext>
            </a:extLst>
          </p:cNvPr>
          <p:cNvPicPr>
            <a:picLocks noChangeAspect="1"/>
          </p:cNvPicPr>
          <p:nvPr/>
        </p:nvPicPr>
        <p:blipFill>
          <a:blip r:embed="rId5"/>
          <a:stretch>
            <a:fillRect/>
          </a:stretch>
        </p:blipFill>
        <p:spPr>
          <a:xfrm>
            <a:off x="-233363" y="5062539"/>
            <a:ext cx="5648325" cy="1866900"/>
          </a:xfrm>
          <a:prstGeom prst="rect">
            <a:avLst/>
          </a:prstGeom>
        </p:spPr>
      </p:pic>
    </p:spTree>
    <p:extLst>
      <p:ext uri="{BB962C8B-B14F-4D97-AF65-F5344CB8AC3E}">
        <p14:creationId xmlns:p14="http://schemas.microsoft.com/office/powerpoint/2010/main" val="413189506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9AB78-9E2F-41E2-90FB-3E09C8D767E1}"/>
              </a:ext>
            </a:extLst>
          </p:cNvPr>
          <p:cNvSpPr>
            <a:spLocks noGrp="1"/>
          </p:cNvSpPr>
          <p:nvPr>
            <p:ph type="title"/>
          </p:nvPr>
        </p:nvSpPr>
        <p:spPr>
          <a:xfrm>
            <a:off x="104775" y="0"/>
            <a:ext cx="10515600" cy="847725"/>
          </a:xfrm>
        </p:spPr>
        <p:txBody>
          <a:bodyPr/>
          <a:lstStyle/>
          <a:p>
            <a:r>
              <a:rPr lang="en-US" dirty="0"/>
              <a:t>Main takeaways</a:t>
            </a:r>
          </a:p>
        </p:txBody>
      </p:sp>
      <p:sp>
        <p:nvSpPr>
          <p:cNvPr id="3" name="Content Placeholder 2">
            <a:extLst>
              <a:ext uri="{FF2B5EF4-FFF2-40B4-BE49-F238E27FC236}">
                <a16:creationId xmlns:a16="http://schemas.microsoft.com/office/drawing/2014/main" id="{D398361D-17CA-4DDE-9167-046058B97AF5}"/>
              </a:ext>
            </a:extLst>
          </p:cNvPr>
          <p:cNvSpPr>
            <a:spLocks noGrp="1"/>
          </p:cNvSpPr>
          <p:nvPr>
            <p:ph idx="1"/>
          </p:nvPr>
        </p:nvSpPr>
        <p:spPr>
          <a:xfrm>
            <a:off x="104775" y="974328"/>
            <a:ext cx="10515600" cy="4909344"/>
          </a:xfrm>
        </p:spPr>
        <p:txBody>
          <a:bodyPr>
            <a:normAutofit fontScale="77500" lnSpcReduction="20000"/>
          </a:bodyPr>
          <a:lstStyle/>
          <a:p>
            <a:r>
              <a:rPr lang="en-US" dirty="0"/>
              <a:t>The inflection point for the LCOE is at a relatively high relative spacing. (around </a:t>
            </a:r>
            <a:r>
              <a:rPr lang="en-US" dirty="0" err="1"/>
              <a:t>10D</a:t>
            </a:r>
            <a:r>
              <a:rPr lang="en-US" dirty="0"/>
              <a:t>). – Reason for this is because the AEP gains dip at high spacings like that. </a:t>
            </a:r>
          </a:p>
          <a:p>
            <a:r>
              <a:rPr lang="en-US" dirty="0"/>
              <a:t>As wake steering is most effective for low turbine spacings, there is a substantial decrease (15%) in LCOE for dense farms. --- This shows a lot of potential for existing farms in the North and South East as well as the great Lakes – since these are dense. </a:t>
            </a:r>
          </a:p>
          <a:p>
            <a:r>
              <a:rPr lang="en-US" dirty="0"/>
              <a:t>If we were to choose a constant BOS, what kind of decrease in LCOE will we see for a typical spacing, average wind speed and spacing..</a:t>
            </a:r>
          </a:p>
          <a:p>
            <a:r>
              <a:rPr lang="en-US" dirty="0"/>
              <a:t>What are the implications of this study on the farms we ran (very dense farms will have good decreases in LCOE. </a:t>
            </a:r>
          </a:p>
          <a:p>
            <a:r>
              <a:rPr lang="en-US" dirty="0"/>
              <a:t>When building farms in this grid style, it is worth making a denser farm and using wake steering since it will have a substantial cut on the LCOE. </a:t>
            </a:r>
          </a:p>
          <a:p>
            <a:endParaRPr lang="en-US" dirty="0"/>
          </a:p>
          <a:p>
            <a:r>
              <a:rPr lang="en-US" dirty="0"/>
              <a:t>MAIN QUESTION = what is the potential of wake steering at different levels of these farm parameters. Showed the absolute effect. Show relative effect on the LCOE. High potential for dense farms with low average wind speeds and high SP. This would be perfect method for farms outside the wind belt (west, south east, north east etc.). </a:t>
            </a:r>
          </a:p>
        </p:txBody>
      </p:sp>
    </p:spTree>
    <p:extLst>
      <p:ext uri="{BB962C8B-B14F-4D97-AF65-F5344CB8AC3E}">
        <p14:creationId xmlns:p14="http://schemas.microsoft.com/office/powerpoint/2010/main" val="329781798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a:extLst>
              <a:ext uri="{FF2B5EF4-FFF2-40B4-BE49-F238E27FC236}">
                <a16:creationId xmlns:a16="http://schemas.microsoft.com/office/drawing/2014/main" id="{ECEED39F-4309-4BF1-920B-07EA26FB68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2841098" cy="210646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C611DB2-D861-4ECD-8FBD-73F94BF8AAB0}"/>
              </a:ext>
            </a:extLst>
          </p:cNvPr>
          <p:cNvSpPr txBox="1"/>
          <p:nvPr/>
        </p:nvSpPr>
        <p:spPr>
          <a:xfrm>
            <a:off x="5886450" y="0"/>
            <a:ext cx="3771900" cy="2308324"/>
          </a:xfrm>
          <a:prstGeom prst="rect">
            <a:avLst/>
          </a:prstGeom>
          <a:noFill/>
        </p:spPr>
        <p:txBody>
          <a:bodyPr wrap="square" rtlCol="0">
            <a:spAutoFit/>
          </a:bodyPr>
          <a:lstStyle/>
          <a:p>
            <a:pPr marL="285750" indent="-285750">
              <a:buFont typeface="Arial" panose="020B0604020202020204" pitchFamily="34" charset="0"/>
              <a:buChar char="•"/>
            </a:pPr>
            <a:r>
              <a:rPr lang="en-US" dirty="0"/>
              <a:t>For all wind speeds, the general trend is the same where with increasing Spacing, the AEP and baseline wake loss goes down. At higher SP the curves are shifted up systematically, although the sensitivity becomes smaller as the spacing goes up. </a:t>
            </a:r>
          </a:p>
        </p:txBody>
      </p:sp>
      <p:sp>
        <p:nvSpPr>
          <p:cNvPr id="12" name="TextBox 11">
            <a:extLst>
              <a:ext uri="{FF2B5EF4-FFF2-40B4-BE49-F238E27FC236}">
                <a16:creationId xmlns:a16="http://schemas.microsoft.com/office/drawing/2014/main" id="{F9E270CF-15C8-45B9-8AA1-6FBE6C492B88}"/>
              </a:ext>
            </a:extLst>
          </p:cNvPr>
          <p:cNvSpPr txBox="1"/>
          <p:nvPr/>
        </p:nvSpPr>
        <p:spPr>
          <a:xfrm>
            <a:off x="242887" y="1462088"/>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pic>
        <p:nvPicPr>
          <p:cNvPr id="11280" name="Picture 16">
            <a:extLst>
              <a:ext uri="{FF2B5EF4-FFF2-40B4-BE49-F238E27FC236}">
                <a16:creationId xmlns:a16="http://schemas.microsoft.com/office/drawing/2014/main" id="{CCB2E3F7-1ED1-4AE0-97C6-1A8269FC13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1099" y="0"/>
            <a:ext cx="2961039" cy="2106461"/>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BFB3E883-1271-4676-BA54-B72FA6E801CA}"/>
              </a:ext>
            </a:extLst>
          </p:cNvPr>
          <p:cNvSpPr txBox="1"/>
          <p:nvPr/>
        </p:nvSpPr>
        <p:spPr>
          <a:xfrm>
            <a:off x="3263905" y="1431258"/>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pic>
        <p:nvPicPr>
          <p:cNvPr id="11282" name="Picture 18">
            <a:extLst>
              <a:ext uri="{FF2B5EF4-FFF2-40B4-BE49-F238E27FC236}">
                <a16:creationId xmlns:a16="http://schemas.microsoft.com/office/drawing/2014/main" id="{F58747FD-1A34-451D-B155-250015764BF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2106459"/>
            <a:ext cx="2965694" cy="2198839"/>
          </a:xfrm>
          <a:prstGeom prst="rect">
            <a:avLst/>
          </a:prstGeom>
          <a:noFill/>
          <a:extLst>
            <a:ext uri="{909E8E84-426E-40DD-AFC4-6F175D3DCCD1}">
              <a14:hiddenFill xmlns:a14="http://schemas.microsoft.com/office/drawing/2010/main">
                <a:solidFill>
                  <a:srgbClr val="FFFFFF"/>
                </a:solidFill>
              </a14:hiddenFill>
            </a:ext>
          </a:extLst>
        </p:spPr>
      </p:pic>
      <p:pic>
        <p:nvPicPr>
          <p:cNvPr id="11284" name="Picture 20">
            <a:extLst>
              <a:ext uri="{FF2B5EF4-FFF2-40B4-BE49-F238E27FC236}">
                <a16:creationId xmlns:a16="http://schemas.microsoft.com/office/drawing/2014/main" id="{F0A783F7-0E55-4E85-AF0B-F7C0CF60E1E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83356" y="2106458"/>
            <a:ext cx="3012644" cy="2198839"/>
          </a:xfrm>
          <a:prstGeom prst="rect">
            <a:avLst/>
          </a:prstGeom>
          <a:noFill/>
          <a:extLst>
            <a:ext uri="{909E8E84-426E-40DD-AFC4-6F175D3DCCD1}">
              <a14:hiddenFill xmlns:a14="http://schemas.microsoft.com/office/drawing/2010/main">
                <a:solidFill>
                  <a:srgbClr val="FFFFFF"/>
                </a:solidFill>
              </a14:hiddenFill>
            </a:ext>
          </a:extLst>
        </p:spPr>
      </p:pic>
      <p:pic>
        <p:nvPicPr>
          <p:cNvPr id="11286" name="Picture 22">
            <a:extLst>
              <a:ext uri="{FF2B5EF4-FFF2-40B4-BE49-F238E27FC236}">
                <a16:creationId xmlns:a16="http://schemas.microsoft.com/office/drawing/2014/main" id="{98E414E4-81C7-4B50-AB09-7E9C77F6BE2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68" y="4212917"/>
            <a:ext cx="2965695" cy="2198840"/>
          </a:xfrm>
          <a:prstGeom prst="rect">
            <a:avLst/>
          </a:prstGeom>
          <a:noFill/>
          <a:extLst>
            <a:ext uri="{909E8E84-426E-40DD-AFC4-6F175D3DCCD1}">
              <a14:hiddenFill xmlns:a14="http://schemas.microsoft.com/office/drawing/2010/main">
                <a:solidFill>
                  <a:srgbClr val="FFFFFF"/>
                </a:solidFill>
              </a14:hiddenFill>
            </a:ext>
          </a:extLst>
        </p:spPr>
      </p:pic>
      <p:pic>
        <p:nvPicPr>
          <p:cNvPr id="11288" name="Picture 24">
            <a:extLst>
              <a:ext uri="{FF2B5EF4-FFF2-40B4-BE49-F238E27FC236}">
                <a16:creationId xmlns:a16="http://schemas.microsoft.com/office/drawing/2014/main" id="{2A36BBCD-CD8D-43E3-8077-6A8A9685E41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969162" y="4212916"/>
            <a:ext cx="3012644" cy="2198839"/>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3FFEB218-E7BB-42CA-87FC-819091178135}"/>
              </a:ext>
            </a:extLst>
          </p:cNvPr>
          <p:cNvSpPr txBox="1"/>
          <p:nvPr/>
        </p:nvSpPr>
        <p:spPr>
          <a:xfrm>
            <a:off x="3385446" y="3562298"/>
            <a:ext cx="370062"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sp>
        <p:nvSpPr>
          <p:cNvPr id="14" name="TextBox 13">
            <a:extLst>
              <a:ext uri="{FF2B5EF4-FFF2-40B4-BE49-F238E27FC236}">
                <a16:creationId xmlns:a16="http://schemas.microsoft.com/office/drawing/2014/main" id="{6AB6D855-0199-43F0-9B0F-F2A3F9D03994}"/>
              </a:ext>
            </a:extLst>
          </p:cNvPr>
          <p:cNvSpPr txBox="1"/>
          <p:nvPr/>
        </p:nvSpPr>
        <p:spPr>
          <a:xfrm>
            <a:off x="276931" y="3562298"/>
            <a:ext cx="370062"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sp>
        <p:nvSpPr>
          <p:cNvPr id="16" name="TextBox 15">
            <a:extLst>
              <a:ext uri="{FF2B5EF4-FFF2-40B4-BE49-F238E27FC236}">
                <a16:creationId xmlns:a16="http://schemas.microsoft.com/office/drawing/2014/main" id="{303C4DDB-27E4-46F0-874E-704BED090295}"/>
              </a:ext>
            </a:extLst>
          </p:cNvPr>
          <p:cNvSpPr txBox="1"/>
          <p:nvPr/>
        </p:nvSpPr>
        <p:spPr>
          <a:xfrm>
            <a:off x="276931" y="5668759"/>
            <a:ext cx="370062"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c</a:t>
            </a:r>
          </a:p>
        </p:txBody>
      </p:sp>
      <p:sp>
        <p:nvSpPr>
          <p:cNvPr id="17" name="TextBox 16">
            <a:extLst>
              <a:ext uri="{FF2B5EF4-FFF2-40B4-BE49-F238E27FC236}">
                <a16:creationId xmlns:a16="http://schemas.microsoft.com/office/drawing/2014/main" id="{1F9EB1A4-1FD5-47D5-9F8D-1A3187C654A3}"/>
              </a:ext>
            </a:extLst>
          </p:cNvPr>
          <p:cNvSpPr txBox="1"/>
          <p:nvPr/>
        </p:nvSpPr>
        <p:spPr>
          <a:xfrm>
            <a:off x="3260735" y="5668758"/>
            <a:ext cx="370062"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c</a:t>
            </a:r>
          </a:p>
        </p:txBody>
      </p:sp>
      <p:pic>
        <p:nvPicPr>
          <p:cNvPr id="6" name="Picture 5">
            <a:extLst>
              <a:ext uri="{FF2B5EF4-FFF2-40B4-BE49-F238E27FC236}">
                <a16:creationId xmlns:a16="http://schemas.microsoft.com/office/drawing/2014/main" id="{033A3279-2E61-4B62-9446-BD8F4704CA98}"/>
              </a:ext>
            </a:extLst>
          </p:cNvPr>
          <p:cNvPicPr>
            <a:picLocks noChangeAspect="1"/>
          </p:cNvPicPr>
          <p:nvPr/>
        </p:nvPicPr>
        <p:blipFill>
          <a:blip r:embed="rId8"/>
          <a:stretch>
            <a:fillRect/>
          </a:stretch>
        </p:blipFill>
        <p:spPr>
          <a:xfrm>
            <a:off x="6248400" y="2475376"/>
            <a:ext cx="3257550" cy="2543175"/>
          </a:xfrm>
          <a:prstGeom prst="rect">
            <a:avLst/>
          </a:prstGeom>
        </p:spPr>
      </p:pic>
      <p:pic>
        <p:nvPicPr>
          <p:cNvPr id="7" name="Picture 6">
            <a:extLst>
              <a:ext uri="{FF2B5EF4-FFF2-40B4-BE49-F238E27FC236}">
                <a16:creationId xmlns:a16="http://schemas.microsoft.com/office/drawing/2014/main" id="{6280EC60-89E9-43FB-9566-2F80E6A1DF3E}"/>
              </a:ext>
            </a:extLst>
          </p:cNvPr>
          <p:cNvPicPr>
            <a:picLocks noChangeAspect="1"/>
          </p:cNvPicPr>
          <p:nvPr/>
        </p:nvPicPr>
        <p:blipFill>
          <a:blip r:embed="rId9"/>
          <a:stretch>
            <a:fillRect/>
          </a:stretch>
        </p:blipFill>
        <p:spPr>
          <a:xfrm>
            <a:off x="9401175" y="2475376"/>
            <a:ext cx="3333750" cy="2657475"/>
          </a:xfrm>
          <a:prstGeom prst="rect">
            <a:avLst/>
          </a:prstGeom>
        </p:spPr>
      </p:pic>
      <p:graphicFrame>
        <p:nvGraphicFramePr>
          <p:cNvPr id="8" name="Table 8">
            <a:extLst>
              <a:ext uri="{FF2B5EF4-FFF2-40B4-BE49-F238E27FC236}">
                <a16:creationId xmlns:a16="http://schemas.microsoft.com/office/drawing/2014/main" id="{F47AC829-5801-4825-9AD6-6E25945D7968}"/>
              </a:ext>
            </a:extLst>
          </p:cNvPr>
          <p:cNvGraphicFramePr>
            <a:graphicFrameLocks noGrp="1"/>
          </p:cNvGraphicFramePr>
          <p:nvPr>
            <p:extLst>
              <p:ext uri="{D42A27DB-BD31-4B8C-83A1-F6EECF244321}">
                <p14:modId xmlns:p14="http://schemas.microsoft.com/office/powerpoint/2010/main" val="1790632498"/>
              </p:ext>
            </p:extLst>
          </p:nvPr>
        </p:nvGraphicFramePr>
        <p:xfrm>
          <a:off x="5041900" y="5554083"/>
          <a:ext cx="8127999" cy="148336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1235267803"/>
                    </a:ext>
                  </a:extLst>
                </a:gridCol>
                <a:gridCol w="2709333">
                  <a:extLst>
                    <a:ext uri="{9D8B030D-6E8A-4147-A177-3AD203B41FA5}">
                      <a16:colId xmlns:a16="http://schemas.microsoft.com/office/drawing/2014/main" val="815792956"/>
                    </a:ext>
                  </a:extLst>
                </a:gridCol>
                <a:gridCol w="2709333">
                  <a:extLst>
                    <a:ext uri="{9D8B030D-6E8A-4147-A177-3AD203B41FA5}">
                      <a16:colId xmlns:a16="http://schemas.microsoft.com/office/drawing/2014/main" val="1180347630"/>
                    </a:ext>
                  </a:extLst>
                </a:gridCol>
              </a:tblGrid>
              <a:tr h="370840">
                <a:tc>
                  <a:txBody>
                    <a:bodyPr/>
                    <a:lstStyle/>
                    <a:p>
                      <a:r>
                        <a:rPr lang="en-US" dirty="0"/>
                        <a:t>Parameter</a:t>
                      </a:r>
                    </a:p>
                  </a:txBody>
                  <a:tcPr/>
                </a:tc>
                <a:tc>
                  <a:txBody>
                    <a:bodyPr/>
                    <a:lstStyle/>
                    <a:p>
                      <a:r>
                        <a:rPr lang="en-US" dirty="0"/>
                        <a:t>% AEP Gain</a:t>
                      </a:r>
                    </a:p>
                  </a:txBody>
                  <a:tcPr/>
                </a:tc>
                <a:tc>
                  <a:txBody>
                    <a:bodyPr/>
                    <a:lstStyle/>
                    <a:p>
                      <a:r>
                        <a:rPr lang="en-US" dirty="0"/>
                        <a:t>% Baseline Wake Loss</a:t>
                      </a:r>
                    </a:p>
                  </a:txBody>
                  <a:tcPr/>
                </a:tc>
                <a:extLst>
                  <a:ext uri="{0D108BD9-81ED-4DB2-BD59-A6C34878D82A}">
                    <a16:rowId xmlns:a16="http://schemas.microsoft.com/office/drawing/2014/main" val="3121157862"/>
                  </a:ext>
                </a:extLst>
              </a:tr>
              <a:tr h="370840">
                <a:tc>
                  <a:txBody>
                    <a:bodyPr/>
                    <a:lstStyle/>
                    <a:p>
                      <a:r>
                        <a:rPr lang="en-US" dirty="0"/>
                        <a:t>Relative Turbine Spacing</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490380365"/>
                  </a:ext>
                </a:extLst>
              </a:tr>
              <a:tr h="370840">
                <a:tc>
                  <a:txBody>
                    <a:bodyPr/>
                    <a:lstStyle/>
                    <a:p>
                      <a:r>
                        <a:rPr lang="en-US" dirty="0"/>
                        <a:t>Average Wind Speed</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793202033"/>
                  </a:ext>
                </a:extLst>
              </a:tr>
              <a:tr h="370840">
                <a:tc>
                  <a:txBody>
                    <a:bodyPr/>
                    <a:lstStyle/>
                    <a:p>
                      <a:r>
                        <a:rPr lang="en-US" dirty="0"/>
                        <a:t>Turbine Specific Power</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127314069"/>
                  </a:ext>
                </a:extLst>
              </a:tr>
            </a:tbl>
          </a:graphicData>
        </a:graphic>
      </p:graphicFrame>
    </p:spTree>
    <p:extLst>
      <p:ext uri="{BB962C8B-B14F-4D97-AF65-F5344CB8AC3E}">
        <p14:creationId xmlns:p14="http://schemas.microsoft.com/office/powerpoint/2010/main" val="13715198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9C4EC-F0E8-4EA8-94A0-FA97E6D1808B}"/>
              </a:ext>
            </a:extLst>
          </p:cNvPr>
          <p:cNvSpPr>
            <a:spLocks noGrp="1"/>
          </p:cNvSpPr>
          <p:nvPr>
            <p:ph type="title"/>
          </p:nvPr>
        </p:nvSpPr>
        <p:spPr>
          <a:xfrm>
            <a:off x="266700" y="152400"/>
            <a:ext cx="5257800" cy="315912"/>
          </a:xfrm>
        </p:spPr>
        <p:txBody>
          <a:bodyPr>
            <a:noAutofit/>
          </a:bodyPr>
          <a:lstStyle/>
          <a:p>
            <a:r>
              <a:rPr lang="en-US" sz="2800" dirty="0"/>
              <a:t>Some BOS plots</a:t>
            </a:r>
          </a:p>
        </p:txBody>
      </p:sp>
      <p:pic>
        <p:nvPicPr>
          <p:cNvPr id="4" name="Picture 2">
            <a:extLst>
              <a:ext uri="{FF2B5EF4-FFF2-40B4-BE49-F238E27FC236}">
                <a16:creationId xmlns:a16="http://schemas.microsoft.com/office/drawing/2014/main" id="{571698C2-A34E-4A66-B70D-CCF4EC574A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488" y="468312"/>
            <a:ext cx="3705225" cy="2647950"/>
          </a:xfrm>
          <a:prstGeom prst="rect">
            <a:avLst/>
          </a:prstGeom>
          <a:noFill/>
          <a:extLst>
            <a:ext uri="{909E8E84-426E-40DD-AFC4-6F175D3DCCD1}">
              <a14:hiddenFill xmlns:a14="http://schemas.microsoft.com/office/drawing/2010/main">
                <a:solidFill>
                  <a:srgbClr val="FFFFFF"/>
                </a:solidFill>
              </a14:hiddenFill>
            </a:ext>
          </a:extLst>
        </p:spPr>
      </p:pic>
      <p:pic>
        <p:nvPicPr>
          <p:cNvPr id="12290" name="Picture 2">
            <a:extLst>
              <a:ext uri="{FF2B5EF4-FFF2-40B4-BE49-F238E27FC236}">
                <a16:creationId xmlns:a16="http://schemas.microsoft.com/office/drawing/2014/main" id="{00D8E0B8-6B9E-4C39-A308-0BA571B4D1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05350" y="1945640"/>
            <a:ext cx="3733800" cy="25241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0036B39-78E6-42A8-9540-8D497EBB741B}"/>
              </a:ext>
            </a:extLst>
          </p:cNvPr>
          <p:cNvSpPr txBox="1"/>
          <p:nvPr/>
        </p:nvSpPr>
        <p:spPr>
          <a:xfrm>
            <a:off x="8143874" y="468312"/>
            <a:ext cx="2600325" cy="1477328"/>
          </a:xfrm>
          <a:prstGeom prst="rect">
            <a:avLst/>
          </a:prstGeom>
          <a:noFill/>
        </p:spPr>
        <p:txBody>
          <a:bodyPr wrap="square" rtlCol="0">
            <a:spAutoFit/>
          </a:bodyPr>
          <a:lstStyle/>
          <a:p>
            <a:pPr marL="285750" indent="-285750">
              <a:buFont typeface="Arial" panose="020B0604020202020204" pitchFamily="34" charset="0"/>
              <a:buChar char="•"/>
            </a:pPr>
            <a:r>
              <a:rPr lang="en-US" dirty="0"/>
              <a:t>Not a large effect of turb </a:t>
            </a:r>
            <a:r>
              <a:rPr lang="en-US" dirty="0" err="1"/>
              <a:t>spc</a:t>
            </a:r>
            <a:r>
              <a:rPr lang="en-US" dirty="0"/>
              <a:t> on BOS costs, and the effect of SP seems to grow close to linear</a:t>
            </a:r>
          </a:p>
        </p:txBody>
      </p:sp>
      <p:pic>
        <p:nvPicPr>
          <p:cNvPr id="6" name="Picture 5">
            <a:extLst>
              <a:ext uri="{FF2B5EF4-FFF2-40B4-BE49-F238E27FC236}">
                <a16:creationId xmlns:a16="http://schemas.microsoft.com/office/drawing/2014/main" id="{6A390ECF-A034-44A4-B720-8CC2D59C5BA0}"/>
              </a:ext>
            </a:extLst>
          </p:cNvPr>
          <p:cNvPicPr>
            <a:picLocks noChangeAspect="1"/>
          </p:cNvPicPr>
          <p:nvPr/>
        </p:nvPicPr>
        <p:blipFill>
          <a:blip r:embed="rId4"/>
          <a:stretch>
            <a:fillRect/>
          </a:stretch>
        </p:blipFill>
        <p:spPr>
          <a:xfrm>
            <a:off x="0" y="4505324"/>
            <a:ext cx="4705350" cy="2352675"/>
          </a:xfrm>
          <a:prstGeom prst="rect">
            <a:avLst/>
          </a:prstGeom>
        </p:spPr>
      </p:pic>
      <p:pic>
        <p:nvPicPr>
          <p:cNvPr id="2050" name="Picture 2">
            <a:extLst>
              <a:ext uri="{FF2B5EF4-FFF2-40B4-BE49-F238E27FC236}">
                <a16:creationId xmlns:a16="http://schemas.microsoft.com/office/drawing/2014/main" id="{87C7FF14-A719-4465-8E9D-679D7D07A9A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64204" y="4333874"/>
            <a:ext cx="3733800" cy="2524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90091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7ACCF5F-F368-4827-B8FC-5E426A586399}"/>
              </a:ext>
            </a:extLst>
          </p:cNvPr>
          <p:cNvSpPr txBox="1"/>
          <p:nvPr/>
        </p:nvSpPr>
        <p:spPr>
          <a:xfrm>
            <a:off x="4596236" y="2588669"/>
            <a:ext cx="1350335" cy="369332"/>
          </a:xfrm>
          <a:prstGeom prst="rect">
            <a:avLst/>
          </a:prstGeom>
          <a:solidFill>
            <a:srgbClr val="E0DB0F">
              <a:alpha val="50196"/>
            </a:srgbClr>
          </a:solidFill>
          <a:ln w="12700">
            <a:solidFill>
              <a:schemeClr val="tx1"/>
            </a:solidFill>
          </a:ln>
        </p:spPr>
        <p:txBody>
          <a:bodyPr wrap="square" rtlCol="0">
            <a:spAutoFit/>
          </a:bodyPr>
          <a:lstStyle/>
          <a:p>
            <a:pPr algn="ctr"/>
            <a:r>
              <a:rPr lang="en-US" b="1" dirty="0">
                <a:latin typeface="Cambria" panose="02040503050406030204" pitchFamily="18" charset="0"/>
                <a:ea typeface="Cambria" panose="02040503050406030204" pitchFamily="18" charset="0"/>
              </a:rPr>
              <a:t>Input File</a:t>
            </a:r>
          </a:p>
        </p:txBody>
      </p:sp>
      <p:sp>
        <p:nvSpPr>
          <p:cNvPr id="5" name="TextBox 4">
            <a:extLst>
              <a:ext uri="{FF2B5EF4-FFF2-40B4-BE49-F238E27FC236}">
                <a16:creationId xmlns:a16="http://schemas.microsoft.com/office/drawing/2014/main" id="{2D370B93-E494-4E85-995D-3AB7A9C2B591}"/>
              </a:ext>
            </a:extLst>
          </p:cNvPr>
          <p:cNvSpPr txBox="1"/>
          <p:nvPr/>
        </p:nvSpPr>
        <p:spPr>
          <a:xfrm>
            <a:off x="543453" y="3722626"/>
            <a:ext cx="1350335" cy="369332"/>
          </a:xfrm>
          <a:prstGeom prst="rect">
            <a:avLst/>
          </a:prstGeom>
          <a:noFill/>
          <a:ln w="12700">
            <a:solidFill>
              <a:schemeClr val="tx1"/>
            </a:solidFill>
          </a:ln>
        </p:spPr>
        <p:txBody>
          <a:bodyPr wrap="square" rtlCol="0">
            <a:spAutoFit/>
          </a:bodyPr>
          <a:lstStyle/>
          <a:p>
            <a:pPr algn="ctr"/>
            <a:r>
              <a:rPr lang="en-US" b="1" dirty="0">
                <a:latin typeface="Cambria" panose="02040503050406030204" pitchFamily="18" charset="0"/>
                <a:ea typeface="Cambria" panose="02040503050406030204" pitchFamily="18" charset="0"/>
              </a:rPr>
              <a:t>USWTDB</a:t>
            </a:r>
          </a:p>
        </p:txBody>
      </p:sp>
      <p:sp>
        <p:nvSpPr>
          <p:cNvPr id="6" name="TextBox 5">
            <a:extLst>
              <a:ext uri="{FF2B5EF4-FFF2-40B4-BE49-F238E27FC236}">
                <a16:creationId xmlns:a16="http://schemas.microsoft.com/office/drawing/2014/main" id="{5B1E59C7-31FA-4D26-93B8-5FD0CBC03548}"/>
              </a:ext>
            </a:extLst>
          </p:cNvPr>
          <p:cNvSpPr txBox="1"/>
          <p:nvPr/>
        </p:nvSpPr>
        <p:spPr>
          <a:xfrm>
            <a:off x="2249292" y="2453962"/>
            <a:ext cx="1923909" cy="646331"/>
          </a:xfrm>
          <a:prstGeom prst="rect">
            <a:avLst/>
          </a:prstGeom>
          <a:noFill/>
          <a:ln w="12700">
            <a:solidFill>
              <a:schemeClr val="tx1"/>
            </a:solidFill>
          </a:ln>
        </p:spPr>
        <p:txBody>
          <a:bodyPr wrap="square" rtlCol="0">
            <a:spAutoFit/>
          </a:bodyPr>
          <a:lstStyle/>
          <a:p>
            <a:pPr algn="ctr"/>
            <a:r>
              <a:rPr lang="en-US" b="1" dirty="0">
                <a:latin typeface="Cambria" panose="02040503050406030204" pitchFamily="18" charset="0"/>
                <a:ea typeface="Cambria" panose="02040503050406030204" pitchFamily="18" charset="0"/>
              </a:rPr>
              <a:t>Turbine Power/ Thrust Curves</a:t>
            </a:r>
          </a:p>
        </p:txBody>
      </p:sp>
      <p:sp>
        <p:nvSpPr>
          <p:cNvPr id="10" name="TextBox 9">
            <a:extLst>
              <a:ext uri="{FF2B5EF4-FFF2-40B4-BE49-F238E27FC236}">
                <a16:creationId xmlns:a16="http://schemas.microsoft.com/office/drawing/2014/main" id="{47EFC4BC-38E1-4717-AA7B-C493D1240D47}"/>
              </a:ext>
            </a:extLst>
          </p:cNvPr>
          <p:cNvSpPr txBox="1"/>
          <p:nvPr/>
        </p:nvSpPr>
        <p:spPr>
          <a:xfrm>
            <a:off x="4570828" y="3188834"/>
            <a:ext cx="1350335" cy="369332"/>
          </a:xfrm>
          <a:prstGeom prst="rect">
            <a:avLst/>
          </a:prstGeom>
          <a:solidFill>
            <a:srgbClr val="E0DB0F">
              <a:alpha val="50196"/>
            </a:srgbClr>
          </a:solidFill>
          <a:ln w="12700">
            <a:solidFill>
              <a:schemeClr val="tx1"/>
            </a:solidFill>
          </a:ln>
        </p:spPr>
        <p:txBody>
          <a:bodyPr wrap="square" rtlCol="0">
            <a:spAutoFit/>
          </a:bodyPr>
          <a:lstStyle/>
          <a:p>
            <a:pPr algn="ctr"/>
            <a:r>
              <a:rPr lang="en-US" b="1" dirty="0">
                <a:latin typeface="Cambria" panose="02040503050406030204" pitchFamily="18" charset="0"/>
                <a:ea typeface="Cambria" panose="02040503050406030204" pitchFamily="18" charset="0"/>
              </a:rPr>
              <a:t>Wind Rose</a:t>
            </a:r>
          </a:p>
        </p:txBody>
      </p:sp>
      <p:sp>
        <p:nvSpPr>
          <p:cNvPr id="12" name="TextBox 11">
            <a:extLst>
              <a:ext uri="{FF2B5EF4-FFF2-40B4-BE49-F238E27FC236}">
                <a16:creationId xmlns:a16="http://schemas.microsoft.com/office/drawing/2014/main" id="{B1B1B922-C952-4C13-80C9-9ED3C1E5C5D0}"/>
              </a:ext>
            </a:extLst>
          </p:cNvPr>
          <p:cNvSpPr txBox="1"/>
          <p:nvPr/>
        </p:nvSpPr>
        <p:spPr>
          <a:xfrm>
            <a:off x="533946" y="4347834"/>
            <a:ext cx="1835449" cy="369332"/>
          </a:xfrm>
          <a:prstGeom prst="rect">
            <a:avLst/>
          </a:prstGeom>
          <a:noFill/>
          <a:ln w="12700">
            <a:solidFill>
              <a:schemeClr val="tx1"/>
            </a:solidFill>
          </a:ln>
        </p:spPr>
        <p:txBody>
          <a:bodyPr wrap="square" rtlCol="0">
            <a:spAutoFit/>
          </a:bodyPr>
          <a:lstStyle/>
          <a:p>
            <a:pPr algn="ctr"/>
            <a:r>
              <a:rPr lang="en-US" b="1" dirty="0">
                <a:latin typeface="Cambria" panose="02040503050406030204" pitchFamily="18" charset="0"/>
                <a:ea typeface="Cambria" panose="02040503050406030204" pitchFamily="18" charset="0"/>
              </a:rPr>
              <a:t>WIND Toolkit</a:t>
            </a:r>
          </a:p>
        </p:txBody>
      </p:sp>
      <p:sp>
        <p:nvSpPr>
          <p:cNvPr id="14" name="TextBox 13">
            <a:extLst>
              <a:ext uri="{FF2B5EF4-FFF2-40B4-BE49-F238E27FC236}">
                <a16:creationId xmlns:a16="http://schemas.microsoft.com/office/drawing/2014/main" id="{AD861316-DE64-448D-AAE7-E7DE764BA9F6}"/>
              </a:ext>
            </a:extLst>
          </p:cNvPr>
          <p:cNvSpPr txBox="1"/>
          <p:nvPr/>
        </p:nvSpPr>
        <p:spPr>
          <a:xfrm>
            <a:off x="2135358" y="1550032"/>
            <a:ext cx="2151775" cy="646331"/>
          </a:xfrm>
          <a:prstGeom prst="rect">
            <a:avLst/>
          </a:prstGeom>
          <a:noFill/>
          <a:ln w="12700">
            <a:solidFill>
              <a:schemeClr val="tx1"/>
            </a:solidFill>
          </a:ln>
        </p:spPr>
        <p:txBody>
          <a:bodyPr wrap="square" rtlCol="0">
            <a:spAutoFit/>
          </a:bodyPr>
          <a:lstStyle/>
          <a:p>
            <a:pPr algn="ctr"/>
            <a:r>
              <a:rPr lang="en-US" b="1" dirty="0">
                <a:latin typeface="Cambria" panose="02040503050406030204" pitchFamily="18" charset="0"/>
                <a:ea typeface="Cambria" panose="02040503050406030204" pitchFamily="18" charset="0"/>
              </a:rPr>
              <a:t>NREL 5MW Reference Turbine </a:t>
            </a:r>
          </a:p>
        </p:txBody>
      </p:sp>
      <p:sp>
        <p:nvSpPr>
          <p:cNvPr id="22" name="TextBox 21">
            <a:extLst>
              <a:ext uri="{FF2B5EF4-FFF2-40B4-BE49-F238E27FC236}">
                <a16:creationId xmlns:a16="http://schemas.microsoft.com/office/drawing/2014/main" id="{34E18450-2468-4385-A4C1-50D5165AA6BD}"/>
              </a:ext>
            </a:extLst>
          </p:cNvPr>
          <p:cNvSpPr txBox="1"/>
          <p:nvPr/>
        </p:nvSpPr>
        <p:spPr>
          <a:xfrm>
            <a:off x="6533504" y="2709045"/>
            <a:ext cx="1704438" cy="646331"/>
          </a:xfrm>
          <a:prstGeom prst="rect">
            <a:avLst/>
          </a:prstGeom>
          <a:solidFill>
            <a:srgbClr val="E0DB0F">
              <a:alpha val="50196"/>
            </a:srgbClr>
          </a:solidFill>
          <a:ln w="12700">
            <a:solidFill>
              <a:schemeClr val="tx1"/>
            </a:solidFill>
          </a:ln>
        </p:spPr>
        <p:txBody>
          <a:bodyPr wrap="square" rtlCol="0">
            <a:spAutoFit/>
          </a:bodyPr>
          <a:lstStyle/>
          <a:p>
            <a:pPr algn="ctr"/>
            <a:r>
              <a:rPr lang="en-US" b="1" dirty="0">
                <a:latin typeface="Cambria" panose="02040503050406030204" pitchFamily="18" charset="0"/>
                <a:ea typeface="Cambria" panose="02040503050406030204" pitchFamily="18" charset="0"/>
              </a:rPr>
              <a:t>Yaw Angle Optimization</a:t>
            </a:r>
          </a:p>
        </p:txBody>
      </p:sp>
      <p:sp>
        <p:nvSpPr>
          <p:cNvPr id="26" name="TextBox 25">
            <a:extLst>
              <a:ext uri="{FF2B5EF4-FFF2-40B4-BE49-F238E27FC236}">
                <a16:creationId xmlns:a16="http://schemas.microsoft.com/office/drawing/2014/main" id="{A42DE47B-2205-4D2E-B143-62F5A005A29B}"/>
              </a:ext>
            </a:extLst>
          </p:cNvPr>
          <p:cNvSpPr txBox="1"/>
          <p:nvPr/>
        </p:nvSpPr>
        <p:spPr>
          <a:xfrm>
            <a:off x="6497468" y="1550032"/>
            <a:ext cx="1773399" cy="923330"/>
          </a:xfrm>
          <a:prstGeom prst="rect">
            <a:avLst/>
          </a:prstGeom>
          <a:noFill/>
          <a:ln w="12700">
            <a:solidFill>
              <a:schemeClr val="tx1"/>
            </a:solidFill>
          </a:ln>
        </p:spPr>
        <p:txBody>
          <a:bodyPr wrap="square" rtlCol="0">
            <a:spAutoFit/>
          </a:bodyPr>
          <a:lstStyle/>
          <a:p>
            <a:pPr algn="ctr"/>
            <a:r>
              <a:rPr lang="en-US" b="1" dirty="0">
                <a:latin typeface="Cambria" panose="02040503050406030204" pitchFamily="18" charset="0"/>
                <a:ea typeface="Cambria" panose="02040503050406030204" pitchFamily="18" charset="0"/>
              </a:rPr>
              <a:t>Turbulence Intensity Classification</a:t>
            </a:r>
          </a:p>
        </p:txBody>
      </p:sp>
      <p:sp>
        <p:nvSpPr>
          <p:cNvPr id="29" name="TextBox 28">
            <a:extLst>
              <a:ext uri="{FF2B5EF4-FFF2-40B4-BE49-F238E27FC236}">
                <a16:creationId xmlns:a16="http://schemas.microsoft.com/office/drawing/2014/main" id="{986CC915-B2E7-422F-8BC3-1B060BD3F2D2}"/>
              </a:ext>
            </a:extLst>
          </p:cNvPr>
          <p:cNvSpPr txBox="1"/>
          <p:nvPr/>
        </p:nvSpPr>
        <p:spPr>
          <a:xfrm>
            <a:off x="4410826" y="1550032"/>
            <a:ext cx="1721352" cy="646331"/>
          </a:xfrm>
          <a:prstGeom prst="rect">
            <a:avLst/>
          </a:prstGeom>
          <a:solidFill>
            <a:srgbClr val="E0DB0F">
              <a:alpha val="50196"/>
            </a:srgbClr>
          </a:solidFill>
          <a:ln w="12700">
            <a:solidFill>
              <a:schemeClr val="tx1"/>
            </a:solidFill>
          </a:ln>
        </p:spPr>
        <p:txBody>
          <a:bodyPr wrap="square" rtlCol="0">
            <a:spAutoFit/>
          </a:bodyPr>
          <a:lstStyle/>
          <a:p>
            <a:pPr algn="ctr"/>
            <a:r>
              <a:rPr lang="en-US" b="1" dirty="0">
                <a:latin typeface="Cambria" panose="02040503050406030204" pitchFamily="18" charset="0"/>
                <a:ea typeface="Cambria" panose="02040503050406030204" pitchFamily="18" charset="0"/>
              </a:rPr>
              <a:t>Wake and Velocity Model </a:t>
            </a:r>
          </a:p>
        </p:txBody>
      </p:sp>
      <p:sp>
        <p:nvSpPr>
          <p:cNvPr id="30" name="TextBox 29">
            <a:extLst>
              <a:ext uri="{FF2B5EF4-FFF2-40B4-BE49-F238E27FC236}">
                <a16:creationId xmlns:a16="http://schemas.microsoft.com/office/drawing/2014/main" id="{5D470998-AC5E-40ED-9B62-7B548C4D6FFF}"/>
              </a:ext>
            </a:extLst>
          </p:cNvPr>
          <p:cNvSpPr txBox="1"/>
          <p:nvPr/>
        </p:nvSpPr>
        <p:spPr>
          <a:xfrm>
            <a:off x="6432955" y="4091958"/>
            <a:ext cx="1902425" cy="646331"/>
          </a:xfrm>
          <a:prstGeom prst="rect">
            <a:avLst/>
          </a:prstGeom>
          <a:solidFill>
            <a:srgbClr val="E0DB0F">
              <a:alpha val="50196"/>
            </a:srgbClr>
          </a:solidFill>
          <a:ln w="12700">
            <a:solidFill>
              <a:schemeClr val="tx1"/>
            </a:solidFill>
          </a:ln>
        </p:spPr>
        <p:txBody>
          <a:bodyPr wrap="square" rtlCol="0">
            <a:spAutoFit/>
          </a:bodyPr>
          <a:lstStyle/>
          <a:p>
            <a:pPr algn="ctr"/>
            <a:r>
              <a:rPr lang="en-US" b="1" dirty="0">
                <a:latin typeface="Cambria" panose="02040503050406030204" pitchFamily="18" charset="0"/>
                <a:ea typeface="Cambria" panose="02040503050406030204" pitchFamily="18" charset="0"/>
              </a:rPr>
              <a:t>Wind Direction Variability </a:t>
            </a:r>
          </a:p>
        </p:txBody>
      </p:sp>
      <p:cxnSp>
        <p:nvCxnSpPr>
          <p:cNvPr id="68" name="Straight Arrow Connector 67">
            <a:extLst>
              <a:ext uri="{FF2B5EF4-FFF2-40B4-BE49-F238E27FC236}">
                <a16:creationId xmlns:a16="http://schemas.microsoft.com/office/drawing/2014/main" id="{71E3A622-F537-497F-8616-9E7F0D62ECEF}"/>
              </a:ext>
            </a:extLst>
          </p:cNvPr>
          <p:cNvCxnSpPr>
            <a:stCxn id="29" idx="2"/>
            <a:endCxn id="4" idx="0"/>
          </p:cNvCxnSpPr>
          <p:nvPr/>
        </p:nvCxnSpPr>
        <p:spPr>
          <a:xfrm flipH="1">
            <a:off x="5271404" y="2196363"/>
            <a:ext cx="98" cy="392306"/>
          </a:xfrm>
          <a:prstGeom prst="straightConnector1">
            <a:avLst/>
          </a:prstGeom>
          <a:ln>
            <a:solidFill>
              <a:srgbClr val="1D2BFB"/>
            </a:solidFill>
            <a:tailEnd type="triangle"/>
          </a:ln>
        </p:spPr>
        <p:style>
          <a:lnRef idx="3">
            <a:schemeClr val="accent5"/>
          </a:lnRef>
          <a:fillRef idx="0">
            <a:schemeClr val="accent5"/>
          </a:fillRef>
          <a:effectRef idx="2">
            <a:schemeClr val="accent5"/>
          </a:effectRef>
          <a:fontRef idx="minor">
            <a:schemeClr val="tx1"/>
          </a:fontRef>
        </p:style>
      </p:cxnSp>
      <p:cxnSp>
        <p:nvCxnSpPr>
          <p:cNvPr id="81" name="Straight Arrow Connector 80">
            <a:extLst>
              <a:ext uri="{FF2B5EF4-FFF2-40B4-BE49-F238E27FC236}">
                <a16:creationId xmlns:a16="http://schemas.microsoft.com/office/drawing/2014/main" id="{CD762B14-DC22-46A0-AA8D-FE952D7D6EEA}"/>
              </a:ext>
            </a:extLst>
          </p:cNvPr>
          <p:cNvCxnSpPr>
            <a:cxnSpLocks/>
            <a:stCxn id="26" idx="2"/>
          </p:cNvCxnSpPr>
          <p:nvPr/>
        </p:nvCxnSpPr>
        <p:spPr>
          <a:xfrm>
            <a:off x="7384168" y="2473362"/>
            <a:ext cx="1" cy="235683"/>
          </a:xfrm>
          <a:prstGeom prst="straightConnector1">
            <a:avLst/>
          </a:prstGeom>
          <a:ln>
            <a:solidFill>
              <a:srgbClr val="00B050"/>
            </a:solidFill>
            <a:tailEnd type="triangle"/>
          </a:ln>
        </p:spPr>
        <p:style>
          <a:lnRef idx="3">
            <a:schemeClr val="dk1"/>
          </a:lnRef>
          <a:fillRef idx="0">
            <a:schemeClr val="dk1"/>
          </a:fillRef>
          <a:effectRef idx="2">
            <a:schemeClr val="dk1"/>
          </a:effectRef>
          <a:fontRef idx="minor">
            <a:schemeClr val="tx1"/>
          </a:fontRef>
        </p:style>
      </p:cxnSp>
      <p:cxnSp>
        <p:nvCxnSpPr>
          <p:cNvPr id="83" name="Straight Arrow Connector 82">
            <a:extLst>
              <a:ext uri="{FF2B5EF4-FFF2-40B4-BE49-F238E27FC236}">
                <a16:creationId xmlns:a16="http://schemas.microsoft.com/office/drawing/2014/main" id="{5FA3D8A1-F8C3-49BF-9A22-F1CD1FC09C6E}"/>
              </a:ext>
            </a:extLst>
          </p:cNvPr>
          <p:cNvCxnSpPr>
            <a:cxnSpLocks/>
            <a:stCxn id="30" idx="0"/>
          </p:cNvCxnSpPr>
          <p:nvPr/>
        </p:nvCxnSpPr>
        <p:spPr>
          <a:xfrm flipV="1">
            <a:off x="7384168" y="3345674"/>
            <a:ext cx="0" cy="746284"/>
          </a:xfrm>
          <a:prstGeom prst="straightConnector1">
            <a:avLst/>
          </a:prstGeom>
          <a:ln>
            <a:solidFill>
              <a:srgbClr val="00B050"/>
            </a:solidFill>
            <a:tailEnd type="triangle"/>
          </a:ln>
        </p:spPr>
        <p:style>
          <a:lnRef idx="3">
            <a:schemeClr val="dk1"/>
          </a:lnRef>
          <a:fillRef idx="0">
            <a:schemeClr val="dk1"/>
          </a:fillRef>
          <a:effectRef idx="2">
            <a:schemeClr val="dk1"/>
          </a:effectRef>
          <a:fontRef idx="minor">
            <a:schemeClr val="tx1"/>
          </a:fontRef>
        </p:style>
      </p:cxnSp>
      <p:cxnSp>
        <p:nvCxnSpPr>
          <p:cNvPr id="122" name="Connector: Elbow 121">
            <a:extLst>
              <a:ext uri="{FF2B5EF4-FFF2-40B4-BE49-F238E27FC236}">
                <a16:creationId xmlns:a16="http://schemas.microsoft.com/office/drawing/2014/main" id="{DE3F5051-CDA8-4EEA-A6EE-81B44AF7A730}"/>
              </a:ext>
            </a:extLst>
          </p:cNvPr>
          <p:cNvCxnSpPr>
            <a:cxnSpLocks/>
            <a:stCxn id="6" idx="3"/>
            <a:endCxn id="4" idx="1"/>
          </p:cNvCxnSpPr>
          <p:nvPr/>
        </p:nvCxnSpPr>
        <p:spPr>
          <a:xfrm flipV="1">
            <a:off x="4173201" y="2773335"/>
            <a:ext cx="423035" cy="3793"/>
          </a:xfrm>
          <a:prstGeom prst="bentConnector3">
            <a:avLst/>
          </a:prstGeom>
          <a:ln>
            <a:solidFill>
              <a:srgbClr val="1D2BFB"/>
            </a:solidFill>
            <a:tailEnd type="triangle"/>
          </a:ln>
        </p:spPr>
        <p:style>
          <a:lnRef idx="3">
            <a:schemeClr val="accent5"/>
          </a:lnRef>
          <a:fillRef idx="0">
            <a:schemeClr val="accent5"/>
          </a:fillRef>
          <a:effectRef idx="2">
            <a:schemeClr val="accent5"/>
          </a:effectRef>
          <a:fontRef idx="minor">
            <a:schemeClr val="tx1"/>
          </a:fontRef>
        </p:style>
      </p:cxnSp>
      <p:cxnSp>
        <p:nvCxnSpPr>
          <p:cNvPr id="126" name="Connector: Elbow 125">
            <a:extLst>
              <a:ext uri="{FF2B5EF4-FFF2-40B4-BE49-F238E27FC236}">
                <a16:creationId xmlns:a16="http://schemas.microsoft.com/office/drawing/2014/main" id="{DB201C01-06A6-421B-A5D0-054ACB2F2AE7}"/>
              </a:ext>
            </a:extLst>
          </p:cNvPr>
          <p:cNvCxnSpPr>
            <a:stCxn id="4" idx="3"/>
            <a:endCxn id="22" idx="1"/>
          </p:cNvCxnSpPr>
          <p:nvPr/>
        </p:nvCxnSpPr>
        <p:spPr>
          <a:xfrm>
            <a:off x="5946571" y="2773335"/>
            <a:ext cx="586933" cy="258876"/>
          </a:xfrm>
          <a:prstGeom prst="bentConnector3">
            <a:avLst>
              <a:gd name="adj1" fmla="val 48571"/>
            </a:avLst>
          </a:prstGeom>
          <a:ln>
            <a:solidFill>
              <a:srgbClr val="00B050"/>
            </a:solidFill>
            <a:tailEnd type="triangle"/>
          </a:ln>
        </p:spPr>
        <p:style>
          <a:lnRef idx="3">
            <a:schemeClr val="dk1"/>
          </a:lnRef>
          <a:fillRef idx="0">
            <a:schemeClr val="dk1"/>
          </a:fillRef>
          <a:effectRef idx="2">
            <a:schemeClr val="dk1"/>
          </a:effectRef>
          <a:fontRef idx="minor">
            <a:schemeClr val="tx1"/>
          </a:fontRef>
        </p:style>
      </p:cxnSp>
      <p:cxnSp>
        <p:nvCxnSpPr>
          <p:cNvPr id="128" name="Connector: Elbow 127">
            <a:extLst>
              <a:ext uri="{FF2B5EF4-FFF2-40B4-BE49-F238E27FC236}">
                <a16:creationId xmlns:a16="http://schemas.microsoft.com/office/drawing/2014/main" id="{1DBC27DB-55C4-4BC5-A711-DC12B2590E0A}"/>
              </a:ext>
            </a:extLst>
          </p:cNvPr>
          <p:cNvCxnSpPr>
            <a:stCxn id="10" idx="3"/>
            <a:endCxn id="22" idx="1"/>
          </p:cNvCxnSpPr>
          <p:nvPr/>
        </p:nvCxnSpPr>
        <p:spPr>
          <a:xfrm flipV="1">
            <a:off x="5921163" y="3032211"/>
            <a:ext cx="612341" cy="341289"/>
          </a:xfrm>
          <a:prstGeom prst="bentConnector3">
            <a:avLst>
              <a:gd name="adj1" fmla="val 50000"/>
            </a:avLst>
          </a:prstGeom>
          <a:ln>
            <a:solidFill>
              <a:srgbClr val="00B050"/>
            </a:solidFill>
            <a:tailEnd type="triangle"/>
          </a:ln>
        </p:spPr>
        <p:style>
          <a:lnRef idx="3">
            <a:schemeClr val="dk1"/>
          </a:lnRef>
          <a:fillRef idx="0">
            <a:schemeClr val="dk1"/>
          </a:fillRef>
          <a:effectRef idx="2">
            <a:schemeClr val="dk1"/>
          </a:effectRef>
          <a:fontRef idx="minor">
            <a:schemeClr val="tx1"/>
          </a:fontRef>
        </p:style>
      </p:cxnSp>
      <p:sp>
        <p:nvSpPr>
          <p:cNvPr id="181" name="TextBox 180">
            <a:extLst>
              <a:ext uri="{FF2B5EF4-FFF2-40B4-BE49-F238E27FC236}">
                <a16:creationId xmlns:a16="http://schemas.microsoft.com/office/drawing/2014/main" id="{9663DEFC-FCC1-435C-81A7-F40B30516AD9}"/>
              </a:ext>
            </a:extLst>
          </p:cNvPr>
          <p:cNvSpPr txBox="1"/>
          <p:nvPr/>
        </p:nvSpPr>
        <p:spPr>
          <a:xfrm>
            <a:off x="2249292" y="3185879"/>
            <a:ext cx="1923909" cy="369332"/>
          </a:xfrm>
          <a:prstGeom prst="rect">
            <a:avLst/>
          </a:prstGeom>
          <a:noFill/>
          <a:ln w="12700">
            <a:solidFill>
              <a:schemeClr val="tx1"/>
            </a:solidFill>
          </a:ln>
        </p:spPr>
        <p:txBody>
          <a:bodyPr wrap="square" rtlCol="0">
            <a:spAutoFit/>
          </a:bodyPr>
          <a:lstStyle/>
          <a:p>
            <a:pPr algn="ctr"/>
            <a:r>
              <a:rPr lang="en-US" b="1" dirty="0">
                <a:latin typeface="Cambria" panose="02040503050406030204" pitchFamily="18" charset="0"/>
                <a:ea typeface="Cambria" panose="02040503050406030204" pitchFamily="18" charset="0"/>
              </a:rPr>
              <a:t>Farm Layout</a:t>
            </a:r>
          </a:p>
        </p:txBody>
      </p:sp>
      <p:cxnSp>
        <p:nvCxnSpPr>
          <p:cNvPr id="183" name="Connector: Elbow 182">
            <a:extLst>
              <a:ext uri="{FF2B5EF4-FFF2-40B4-BE49-F238E27FC236}">
                <a16:creationId xmlns:a16="http://schemas.microsoft.com/office/drawing/2014/main" id="{9CEE042F-ED29-4BC2-BA6A-0AED1DFC42A2}"/>
              </a:ext>
            </a:extLst>
          </p:cNvPr>
          <p:cNvCxnSpPr>
            <a:cxnSpLocks/>
            <a:stCxn id="5" idx="3"/>
            <a:endCxn id="6" idx="1"/>
          </p:cNvCxnSpPr>
          <p:nvPr/>
        </p:nvCxnSpPr>
        <p:spPr>
          <a:xfrm flipV="1">
            <a:off x="1893788" y="2777128"/>
            <a:ext cx="355504" cy="1130164"/>
          </a:xfrm>
          <a:prstGeom prst="bentConnector3">
            <a:avLst/>
          </a:prstGeom>
          <a:ln>
            <a:solidFill>
              <a:srgbClr val="1D2BFB"/>
            </a:solidFill>
            <a:tailEnd type="triangle"/>
          </a:ln>
        </p:spPr>
        <p:style>
          <a:lnRef idx="3">
            <a:schemeClr val="accent5"/>
          </a:lnRef>
          <a:fillRef idx="0">
            <a:schemeClr val="accent5"/>
          </a:fillRef>
          <a:effectRef idx="2">
            <a:schemeClr val="accent5"/>
          </a:effectRef>
          <a:fontRef idx="minor">
            <a:schemeClr val="tx1"/>
          </a:fontRef>
        </p:style>
      </p:cxnSp>
      <p:cxnSp>
        <p:nvCxnSpPr>
          <p:cNvPr id="185" name="Connector: Elbow 184">
            <a:extLst>
              <a:ext uri="{FF2B5EF4-FFF2-40B4-BE49-F238E27FC236}">
                <a16:creationId xmlns:a16="http://schemas.microsoft.com/office/drawing/2014/main" id="{39707504-3C5C-4C08-B85D-7AC16680FF27}"/>
              </a:ext>
            </a:extLst>
          </p:cNvPr>
          <p:cNvCxnSpPr>
            <a:cxnSpLocks/>
            <a:stCxn id="5" idx="3"/>
            <a:endCxn id="181" idx="1"/>
          </p:cNvCxnSpPr>
          <p:nvPr/>
        </p:nvCxnSpPr>
        <p:spPr>
          <a:xfrm flipV="1">
            <a:off x="1893788" y="3370545"/>
            <a:ext cx="355504" cy="536747"/>
          </a:xfrm>
          <a:prstGeom prst="bentConnector3">
            <a:avLst/>
          </a:prstGeom>
          <a:ln>
            <a:solidFill>
              <a:srgbClr val="1D2BFB"/>
            </a:solidFill>
            <a:tailEnd type="triangle"/>
          </a:ln>
        </p:spPr>
        <p:style>
          <a:lnRef idx="3">
            <a:schemeClr val="accent5"/>
          </a:lnRef>
          <a:fillRef idx="0">
            <a:schemeClr val="accent5"/>
          </a:fillRef>
          <a:effectRef idx="2">
            <a:schemeClr val="accent5"/>
          </a:effectRef>
          <a:fontRef idx="minor">
            <a:schemeClr val="tx1"/>
          </a:fontRef>
        </p:style>
      </p:cxnSp>
      <p:cxnSp>
        <p:nvCxnSpPr>
          <p:cNvPr id="191" name="Connector: Elbow 190">
            <a:extLst>
              <a:ext uri="{FF2B5EF4-FFF2-40B4-BE49-F238E27FC236}">
                <a16:creationId xmlns:a16="http://schemas.microsoft.com/office/drawing/2014/main" id="{79D5A359-355B-44BD-AC9A-2751B782CD18}"/>
              </a:ext>
            </a:extLst>
          </p:cNvPr>
          <p:cNvCxnSpPr>
            <a:stCxn id="181" idx="3"/>
            <a:endCxn id="4" idx="1"/>
          </p:cNvCxnSpPr>
          <p:nvPr/>
        </p:nvCxnSpPr>
        <p:spPr>
          <a:xfrm flipV="1">
            <a:off x="4173201" y="2773335"/>
            <a:ext cx="423035" cy="597210"/>
          </a:xfrm>
          <a:prstGeom prst="bentConnector3">
            <a:avLst/>
          </a:prstGeom>
          <a:ln>
            <a:solidFill>
              <a:srgbClr val="1D2BFB"/>
            </a:solidFill>
            <a:tailEnd type="triangle"/>
          </a:ln>
        </p:spPr>
        <p:style>
          <a:lnRef idx="3">
            <a:schemeClr val="accent5"/>
          </a:lnRef>
          <a:fillRef idx="0">
            <a:schemeClr val="accent5"/>
          </a:fillRef>
          <a:effectRef idx="2">
            <a:schemeClr val="accent5"/>
          </a:effectRef>
          <a:fontRef idx="minor">
            <a:schemeClr val="tx1"/>
          </a:fontRef>
        </p:style>
      </p:cxnSp>
      <p:cxnSp>
        <p:nvCxnSpPr>
          <p:cNvPr id="195" name="Connector: Elbow 194">
            <a:extLst>
              <a:ext uri="{FF2B5EF4-FFF2-40B4-BE49-F238E27FC236}">
                <a16:creationId xmlns:a16="http://schemas.microsoft.com/office/drawing/2014/main" id="{B356307C-3A92-4C90-94B5-1AD0E1DFC787}"/>
              </a:ext>
            </a:extLst>
          </p:cNvPr>
          <p:cNvCxnSpPr>
            <a:stCxn id="12" idx="3"/>
            <a:endCxn id="10" idx="2"/>
          </p:cNvCxnSpPr>
          <p:nvPr/>
        </p:nvCxnSpPr>
        <p:spPr>
          <a:xfrm flipV="1">
            <a:off x="2369395" y="3558166"/>
            <a:ext cx="2876601" cy="974334"/>
          </a:xfrm>
          <a:prstGeom prst="bentConnector2">
            <a:avLst/>
          </a:prstGeom>
          <a:ln>
            <a:solidFill>
              <a:srgbClr val="E9141B"/>
            </a:solidFill>
            <a:tailEnd type="triangle"/>
          </a:ln>
        </p:spPr>
        <p:style>
          <a:lnRef idx="3">
            <a:schemeClr val="dk1"/>
          </a:lnRef>
          <a:fillRef idx="0">
            <a:schemeClr val="dk1"/>
          </a:fillRef>
          <a:effectRef idx="2">
            <a:schemeClr val="dk1"/>
          </a:effectRef>
          <a:fontRef idx="minor">
            <a:schemeClr val="tx1"/>
          </a:fontRef>
        </p:style>
      </p:cxnSp>
      <p:cxnSp>
        <p:nvCxnSpPr>
          <p:cNvPr id="201" name="Connector: Elbow 200">
            <a:extLst>
              <a:ext uri="{FF2B5EF4-FFF2-40B4-BE49-F238E27FC236}">
                <a16:creationId xmlns:a16="http://schemas.microsoft.com/office/drawing/2014/main" id="{AE4A4EEE-ACFC-42D4-BBCE-E0F78FFCBBD2}"/>
              </a:ext>
            </a:extLst>
          </p:cNvPr>
          <p:cNvCxnSpPr>
            <a:stCxn id="5" idx="3"/>
            <a:endCxn id="10" idx="2"/>
          </p:cNvCxnSpPr>
          <p:nvPr/>
        </p:nvCxnSpPr>
        <p:spPr>
          <a:xfrm flipV="1">
            <a:off x="1893788" y="3558166"/>
            <a:ext cx="3352208" cy="349126"/>
          </a:xfrm>
          <a:prstGeom prst="bentConnector2">
            <a:avLst/>
          </a:prstGeom>
          <a:ln>
            <a:solidFill>
              <a:srgbClr val="E9141B"/>
            </a:solidFill>
            <a:tailEnd type="triangle"/>
          </a:ln>
        </p:spPr>
        <p:style>
          <a:lnRef idx="3">
            <a:schemeClr val="dk1"/>
          </a:lnRef>
          <a:fillRef idx="0">
            <a:schemeClr val="dk1"/>
          </a:fillRef>
          <a:effectRef idx="2">
            <a:schemeClr val="dk1"/>
          </a:effectRef>
          <a:fontRef idx="minor">
            <a:schemeClr val="tx1"/>
          </a:fontRef>
        </p:style>
      </p:cxnSp>
      <p:cxnSp>
        <p:nvCxnSpPr>
          <p:cNvPr id="203" name="Straight Arrow Connector 202">
            <a:extLst>
              <a:ext uri="{FF2B5EF4-FFF2-40B4-BE49-F238E27FC236}">
                <a16:creationId xmlns:a16="http://schemas.microsoft.com/office/drawing/2014/main" id="{DD54A30A-66CF-4643-859C-88DB6603471B}"/>
              </a:ext>
            </a:extLst>
          </p:cNvPr>
          <p:cNvCxnSpPr>
            <a:stCxn id="14" idx="2"/>
            <a:endCxn id="6" idx="0"/>
          </p:cNvCxnSpPr>
          <p:nvPr/>
        </p:nvCxnSpPr>
        <p:spPr>
          <a:xfrm>
            <a:off x="3211246" y="2196363"/>
            <a:ext cx="1" cy="257599"/>
          </a:xfrm>
          <a:prstGeom prst="straightConnector1">
            <a:avLst/>
          </a:prstGeom>
          <a:ln>
            <a:solidFill>
              <a:srgbClr val="1D2BFB"/>
            </a:solidFill>
            <a:tailEnd type="triangle"/>
          </a:ln>
        </p:spPr>
        <p:style>
          <a:lnRef idx="3">
            <a:schemeClr val="accent5"/>
          </a:lnRef>
          <a:fillRef idx="0">
            <a:schemeClr val="accent5"/>
          </a:fillRef>
          <a:effectRef idx="2">
            <a:schemeClr val="accent5"/>
          </a:effectRef>
          <a:fontRef idx="minor">
            <a:schemeClr val="tx1"/>
          </a:fontRef>
        </p:style>
      </p:cxnSp>
      <p:cxnSp>
        <p:nvCxnSpPr>
          <p:cNvPr id="214" name="Straight Arrow Connector 213">
            <a:extLst>
              <a:ext uri="{FF2B5EF4-FFF2-40B4-BE49-F238E27FC236}">
                <a16:creationId xmlns:a16="http://schemas.microsoft.com/office/drawing/2014/main" id="{30D21E7E-FA77-4A21-A3E6-A3750A51119B}"/>
              </a:ext>
            </a:extLst>
          </p:cNvPr>
          <p:cNvCxnSpPr/>
          <p:nvPr/>
        </p:nvCxnSpPr>
        <p:spPr>
          <a:xfrm>
            <a:off x="590328" y="1709771"/>
            <a:ext cx="411061" cy="0"/>
          </a:xfrm>
          <a:prstGeom prst="straightConnector1">
            <a:avLst/>
          </a:prstGeom>
          <a:ln w="38100">
            <a:solidFill>
              <a:srgbClr val="1D2BFB"/>
            </a:solidFill>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a:extLst>
              <a:ext uri="{FF2B5EF4-FFF2-40B4-BE49-F238E27FC236}">
                <a16:creationId xmlns:a16="http://schemas.microsoft.com/office/drawing/2014/main" id="{FA9C2C17-0443-4236-BD59-B21B901869EC}"/>
              </a:ext>
            </a:extLst>
          </p:cNvPr>
          <p:cNvCxnSpPr/>
          <p:nvPr/>
        </p:nvCxnSpPr>
        <p:spPr>
          <a:xfrm>
            <a:off x="590328" y="1913762"/>
            <a:ext cx="411061"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6" name="Straight Arrow Connector 215">
            <a:extLst>
              <a:ext uri="{FF2B5EF4-FFF2-40B4-BE49-F238E27FC236}">
                <a16:creationId xmlns:a16="http://schemas.microsoft.com/office/drawing/2014/main" id="{DEF7FB80-B067-4611-8258-E4C22677836F}"/>
              </a:ext>
            </a:extLst>
          </p:cNvPr>
          <p:cNvCxnSpPr/>
          <p:nvPr/>
        </p:nvCxnSpPr>
        <p:spPr>
          <a:xfrm>
            <a:off x="590328" y="2117753"/>
            <a:ext cx="411061"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17" name="Straight Arrow Connector 216">
            <a:extLst>
              <a:ext uri="{FF2B5EF4-FFF2-40B4-BE49-F238E27FC236}">
                <a16:creationId xmlns:a16="http://schemas.microsoft.com/office/drawing/2014/main" id="{6336F641-5401-4CD5-83FB-862DDA03461F}"/>
              </a:ext>
            </a:extLst>
          </p:cNvPr>
          <p:cNvCxnSpPr/>
          <p:nvPr/>
        </p:nvCxnSpPr>
        <p:spPr>
          <a:xfrm>
            <a:off x="590328" y="2321743"/>
            <a:ext cx="41106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8" name="TextBox 217">
            <a:extLst>
              <a:ext uri="{FF2B5EF4-FFF2-40B4-BE49-F238E27FC236}">
                <a16:creationId xmlns:a16="http://schemas.microsoft.com/office/drawing/2014/main" id="{2C1651E8-9C38-46D5-8FE5-C904BC226785}"/>
              </a:ext>
            </a:extLst>
          </p:cNvPr>
          <p:cNvSpPr txBox="1"/>
          <p:nvPr/>
        </p:nvSpPr>
        <p:spPr>
          <a:xfrm>
            <a:off x="1001389" y="1550033"/>
            <a:ext cx="872455" cy="307777"/>
          </a:xfrm>
          <a:prstGeom prst="rect">
            <a:avLst/>
          </a:prstGeom>
          <a:noFill/>
        </p:spPr>
        <p:txBody>
          <a:bodyPr wrap="square" rtlCol="0">
            <a:spAutoFit/>
          </a:bodyPr>
          <a:lstStyle/>
          <a:p>
            <a:r>
              <a:rPr lang="en-US" sz="1400" b="1" dirty="0">
                <a:latin typeface="Cambria" panose="02040503050406030204" pitchFamily="18" charset="0"/>
                <a:ea typeface="Cambria" panose="02040503050406030204" pitchFamily="18" charset="0"/>
              </a:rPr>
              <a:t>Stage 1</a:t>
            </a:r>
          </a:p>
        </p:txBody>
      </p:sp>
      <p:sp>
        <p:nvSpPr>
          <p:cNvPr id="219" name="TextBox 218">
            <a:extLst>
              <a:ext uri="{FF2B5EF4-FFF2-40B4-BE49-F238E27FC236}">
                <a16:creationId xmlns:a16="http://schemas.microsoft.com/office/drawing/2014/main" id="{375B672C-9751-404A-AEC9-894C990A548A}"/>
              </a:ext>
            </a:extLst>
          </p:cNvPr>
          <p:cNvSpPr txBox="1"/>
          <p:nvPr/>
        </p:nvSpPr>
        <p:spPr>
          <a:xfrm>
            <a:off x="1000848" y="1776015"/>
            <a:ext cx="872455" cy="307777"/>
          </a:xfrm>
          <a:prstGeom prst="rect">
            <a:avLst/>
          </a:prstGeom>
          <a:noFill/>
        </p:spPr>
        <p:txBody>
          <a:bodyPr wrap="square" rtlCol="0">
            <a:spAutoFit/>
          </a:bodyPr>
          <a:lstStyle/>
          <a:p>
            <a:r>
              <a:rPr lang="en-US" sz="1400" b="1" dirty="0">
                <a:latin typeface="Cambria" panose="02040503050406030204" pitchFamily="18" charset="0"/>
                <a:ea typeface="Cambria" panose="02040503050406030204" pitchFamily="18" charset="0"/>
              </a:rPr>
              <a:t>Stage 2</a:t>
            </a:r>
          </a:p>
        </p:txBody>
      </p:sp>
      <p:sp>
        <p:nvSpPr>
          <p:cNvPr id="220" name="TextBox 219">
            <a:extLst>
              <a:ext uri="{FF2B5EF4-FFF2-40B4-BE49-F238E27FC236}">
                <a16:creationId xmlns:a16="http://schemas.microsoft.com/office/drawing/2014/main" id="{64200F8E-2CA7-48E9-8928-A68A04CBF486}"/>
              </a:ext>
            </a:extLst>
          </p:cNvPr>
          <p:cNvSpPr txBox="1"/>
          <p:nvPr/>
        </p:nvSpPr>
        <p:spPr>
          <a:xfrm>
            <a:off x="999862" y="2001997"/>
            <a:ext cx="872455" cy="307777"/>
          </a:xfrm>
          <a:prstGeom prst="rect">
            <a:avLst/>
          </a:prstGeom>
          <a:noFill/>
        </p:spPr>
        <p:txBody>
          <a:bodyPr wrap="square" rtlCol="0">
            <a:spAutoFit/>
          </a:bodyPr>
          <a:lstStyle/>
          <a:p>
            <a:r>
              <a:rPr lang="en-US" sz="1400" b="1" dirty="0">
                <a:latin typeface="Cambria" panose="02040503050406030204" pitchFamily="18" charset="0"/>
                <a:ea typeface="Cambria" panose="02040503050406030204" pitchFamily="18" charset="0"/>
              </a:rPr>
              <a:t>Stage 3</a:t>
            </a:r>
          </a:p>
        </p:txBody>
      </p:sp>
      <p:sp>
        <p:nvSpPr>
          <p:cNvPr id="221" name="TextBox 220">
            <a:extLst>
              <a:ext uri="{FF2B5EF4-FFF2-40B4-BE49-F238E27FC236}">
                <a16:creationId xmlns:a16="http://schemas.microsoft.com/office/drawing/2014/main" id="{68C28075-F8A8-408A-A4DF-43FE2312ECAB}"/>
              </a:ext>
            </a:extLst>
          </p:cNvPr>
          <p:cNvSpPr txBox="1"/>
          <p:nvPr/>
        </p:nvSpPr>
        <p:spPr>
          <a:xfrm>
            <a:off x="991329" y="2227979"/>
            <a:ext cx="872455" cy="307777"/>
          </a:xfrm>
          <a:prstGeom prst="rect">
            <a:avLst/>
          </a:prstGeom>
          <a:noFill/>
        </p:spPr>
        <p:txBody>
          <a:bodyPr wrap="square" rtlCol="0">
            <a:spAutoFit/>
          </a:bodyPr>
          <a:lstStyle/>
          <a:p>
            <a:r>
              <a:rPr lang="en-US" sz="1400" b="1" dirty="0">
                <a:latin typeface="Cambria" panose="02040503050406030204" pitchFamily="18" charset="0"/>
                <a:ea typeface="Cambria" panose="02040503050406030204" pitchFamily="18" charset="0"/>
              </a:rPr>
              <a:t>Stage 4</a:t>
            </a:r>
          </a:p>
        </p:txBody>
      </p:sp>
      <p:sp>
        <p:nvSpPr>
          <p:cNvPr id="222" name="Rectangle 221">
            <a:extLst>
              <a:ext uri="{FF2B5EF4-FFF2-40B4-BE49-F238E27FC236}">
                <a16:creationId xmlns:a16="http://schemas.microsoft.com/office/drawing/2014/main" id="{C3556FB1-0B58-4A0A-8AEE-BDE614492D9E}"/>
              </a:ext>
            </a:extLst>
          </p:cNvPr>
          <p:cNvSpPr/>
          <p:nvPr/>
        </p:nvSpPr>
        <p:spPr>
          <a:xfrm>
            <a:off x="543453" y="1550031"/>
            <a:ext cx="1209839" cy="1223303"/>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Rectangle 228">
            <a:extLst>
              <a:ext uri="{FF2B5EF4-FFF2-40B4-BE49-F238E27FC236}">
                <a16:creationId xmlns:a16="http://schemas.microsoft.com/office/drawing/2014/main" id="{B0F70F83-B479-4ED7-BABF-DD505EA78B5B}"/>
              </a:ext>
            </a:extLst>
          </p:cNvPr>
          <p:cNvSpPr/>
          <p:nvPr/>
        </p:nvSpPr>
        <p:spPr>
          <a:xfrm>
            <a:off x="590328" y="2534474"/>
            <a:ext cx="409534" cy="134992"/>
          </a:xfrm>
          <a:prstGeom prst="rect">
            <a:avLst/>
          </a:prstGeom>
          <a:solidFill>
            <a:srgbClr val="E0DB0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TextBox 229">
            <a:extLst>
              <a:ext uri="{FF2B5EF4-FFF2-40B4-BE49-F238E27FC236}">
                <a16:creationId xmlns:a16="http://schemas.microsoft.com/office/drawing/2014/main" id="{0064991F-7BB0-4DC9-BFD3-E9F1EC6C0A51}"/>
              </a:ext>
            </a:extLst>
          </p:cNvPr>
          <p:cNvSpPr txBox="1"/>
          <p:nvPr/>
        </p:nvSpPr>
        <p:spPr>
          <a:xfrm>
            <a:off x="994771" y="2453583"/>
            <a:ext cx="872455" cy="307777"/>
          </a:xfrm>
          <a:prstGeom prst="rect">
            <a:avLst/>
          </a:prstGeom>
          <a:noFill/>
        </p:spPr>
        <p:txBody>
          <a:bodyPr wrap="square" rtlCol="0">
            <a:spAutoFit/>
          </a:bodyPr>
          <a:lstStyle/>
          <a:p>
            <a:r>
              <a:rPr lang="en-US" sz="1400" b="1" dirty="0">
                <a:latin typeface="Cambria" panose="02040503050406030204" pitchFamily="18" charset="0"/>
                <a:ea typeface="Cambria" panose="02040503050406030204" pitchFamily="18" charset="0"/>
              </a:rPr>
              <a:t>FLORIS</a:t>
            </a:r>
          </a:p>
        </p:txBody>
      </p:sp>
      <p:sp>
        <p:nvSpPr>
          <p:cNvPr id="234" name="TextBox 233">
            <a:extLst>
              <a:ext uri="{FF2B5EF4-FFF2-40B4-BE49-F238E27FC236}">
                <a16:creationId xmlns:a16="http://schemas.microsoft.com/office/drawing/2014/main" id="{C93BE1F8-98CC-4CC6-93FD-926D7E67E108}"/>
              </a:ext>
            </a:extLst>
          </p:cNvPr>
          <p:cNvSpPr txBox="1"/>
          <p:nvPr/>
        </p:nvSpPr>
        <p:spPr>
          <a:xfrm>
            <a:off x="8451390" y="2570545"/>
            <a:ext cx="1754985" cy="923330"/>
          </a:xfrm>
          <a:prstGeom prst="rect">
            <a:avLst/>
          </a:prstGeom>
          <a:solidFill>
            <a:srgbClr val="E0DB0F">
              <a:alpha val="50196"/>
            </a:srgbClr>
          </a:solidFill>
          <a:ln w="12700">
            <a:solidFill>
              <a:schemeClr val="tx1"/>
            </a:solidFill>
          </a:ln>
        </p:spPr>
        <p:txBody>
          <a:bodyPr wrap="square" rtlCol="0">
            <a:spAutoFit/>
          </a:bodyPr>
          <a:lstStyle/>
          <a:p>
            <a:pPr algn="ctr"/>
            <a:r>
              <a:rPr lang="en-US" b="1" dirty="0">
                <a:latin typeface="Cambria" panose="02040503050406030204" pitchFamily="18" charset="0"/>
                <a:ea typeface="Cambria" panose="02040503050406030204" pitchFamily="18" charset="0"/>
              </a:rPr>
              <a:t>Wind Farm Performance Summary</a:t>
            </a:r>
          </a:p>
        </p:txBody>
      </p:sp>
      <p:cxnSp>
        <p:nvCxnSpPr>
          <p:cNvPr id="236" name="Straight Arrow Connector 235">
            <a:extLst>
              <a:ext uri="{FF2B5EF4-FFF2-40B4-BE49-F238E27FC236}">
                <a16:creationId xmlns:a16="http://schemas.microsoft.com/office/drawing/2014/main" id="{D91E2BDB-95EE-44E6-AA33-3C831B5029E3}"/>
              </a:ext>
            </a:extLst>
          </p:cNvPr>
          <p:cNvCxnSpPr>
            <a:stCxn id="22" idx="3"/>
            <a:endCxn id="234" idx="1"/>
          </p:cNvCxnSpPr>
          <p:nvPr/>
        </p:nvCxnSpPr>
        <p:spPr>
          <a:xfrm flipV="1">
            <a:off x="8237942" y="3032210"/>
            <a:ext cx="213448"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1865508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1CF668E-FCA6-4993-B6B2-8EFA2133E5DC}"/>
              </a:ext>
            </a:extLst>
          </p:cNvPr>
          <p:cNvSpPr txBox="1"/>
          <p:nvPr/>
        </p:nvSpPr>
        <p:spPr>
          <a:xfrm>
            <a:off x="7786688" y="3143250"/>
            <a:ext cx="4200525" cy="1754326"/>
          </a:xfrm>
          <a:prstGeom prst="rect">
            <a:avLst/>
          </a:prstGeom>
          <a:noFill/>
        </p:spPr>
        <p:txBody>
          <a:bodyPr wrap="square" rtlCol="0">
            <a:spAutoFit/>
          </a:bodyPr>
          <a:lstStyle/>
          <a:p>
            <a:r>
              <a:rPr lang="en-US" dirty="0"/>
              <a:t>Say we are looking at a constant LCOE of 50 Dollars.</a:t>
            </a:r>
          </a:p>
          <a:p>
            <a:r>
              <a:rPr lang="en-US" dirty="0"/>
              <a:t>The optimized wake steering can achieve this at a denser farm of x% given the same SP, saving x in BOS. </a:t>
            </a:r>
          </a:p>
          <a:p>
            <a:endParaRPr lang="en-US" dirty="0"/>
          </a:p>
        </p:txBody>
      </p:sp>
      <p:pic>
        <p:nvPicPr>
          <p:cNvPr id="3076" name="Picture 4">
            <a:extLst>
              <a:ext uri="{FF2B5EF4-FFF2-40B4-BE49-F238E27FC236}">
                <a16:creationId xmlns:a16="http://schemas.microsoft.com/office/drawing/2014/main" id="{4002C8AA-4C58-4A8F-A1D0-A01E540482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94800" y="76321"/>
            <a:ext cx="3667125" cy="2676525"/>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66F282E1-9FA8-4C29-BAA9-3558918989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78596" y="76320"/>
            <a:ext cx="3667125" cy="2676525"/>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53928FC5-6927-4CB3-849D-3EA7D8D2911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1004" y="76322"/>
            <a:ext cx="3667125" cy="2676525"/>
          </a:xfrm>
          <a:prstGeom prst="rect">
            <a:avLst/>
          </a:prstGeom>
          <a:noFill/>
          <a:extLst>
            <a:ext uri="{909E8E84-426E-40DD-AFC4-6F175D3DCCD1}">
              <a14:hiddenFill xmlns:a14="http://schemas.microsoft.com/office/drawing/2010/main">
                <a:solidFill>
                  <a:srgbClr val="FFFFFF"/>
                </a:solidFill>
              </a14:hiddenFill>
            </a:ext>
          </a:extLst>
        </p:spPr>
      </p:pic>
      <p:pic>
        <p:nvPicPr>
          <p:cNvPr id="3096" name="Picture 24">
            <a:extLst>
              <a:ext uri="{FF2B5EF4-FFF2-40B4-BE49-F238E27FC236}">
                <a16:creationId xmlns:a16="http://schemas.microsoft.com/office/drawing/2014/main" id="{FA77242A-1877-4549-858A-1DC0E05941D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575" y="2925947"/>
            <a:ext cx="3609975" cy="2524125"/>
          </a:xfrm>
          <a:prstGeom prst="rect">
            <a:avLst/>
          </a:prstGeom>
          <a:noFill/>
          <a:extLst>
            <a:ext uri="{909E8E84-426E-40DD-AFC4-6F175D3DCCD1}">
              <a14:hiddenFill xmlns:a14="http://schemas.microsoft.com/office/drawing/2010/main">
                <a:solidFill>
                  <a:srgbClr val="FFFFFF"/>
                </a:solidFill>
              </a14:hiddenFill>
            </a:ext>
          </a:extLst>
        </p:spPr>
      </p:pic>
      <p:pic>
        <p:nvPicPr>
          <p:cNvPr id="3098" name="Picture 26">
            <a:extLst>
              <a:ext uri="{FF2B5EF4-FFF2-40B4-BE49-F238E27FC236}">
                <a16:creationId xmlns:a16="http://schemas.microsoft.com/office/drawing/2014/main" id="{F99E742E-FC13-47AB-9F6E-BDED89FF621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66177" y="2925946"/>
            <a:ext cx="3752850" cy="252412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6381086-D8C5-465C-898A-B7DE05EAADFC}"/>
              </a:ext>
            </a:extLst>
          </p:cNvPr>
          <p:cNvSpPr txBox="1"/>
          <p:nvPr/>
        </p:nvSpPr>
        <p:spPr>
          <a:xfrm>
            <a:off x="266717" y="4712910"/>
            <a:ext cx="520447"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sp>
        <p:nvSpPr>
          <p:cNvPr id="5" name="TextBox 4">
            <a:extLst>
              <a:ext uri="{FF2B5EF4-FFF2-40B4-BE49-F238E27FC236}">
                <a16:creationId xmlns:a16="http://schemas.microsoft.com/office/drawing/2014/main" id="{7027FBAA-745B-48B2-A178-A29D66D15BB5}"/>
              </a:ext>
            </a:extLst>
          </p:cNvPr>
          <p:cNvSpPr txBox="1"/>
          <p:nvPr/>
        </p:nvSpPr>
        <p:spPr>
          <a:xfrm>
            <a:off x="3981466" y="4691895"/>
            <a:ext cx="520447"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spTree>
    <p:extLst>
      <p:ext uri="{BB962C8B-B14F-4D97-AF65-F5344CB8AC3E}">
        <p14:creationId xmlns:p14="http://schemas.microsoft.com/office/powerpoint/2010/main" val="53286959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0">
            <a:extLst>
              <a:ext uri="{FF2B5EF4-FFF2-40B4-BE49-F238E27FC236}">
                <a16:creationId xmlns:a16="http://schemas.microsoft.com/office/drawing/2014/main" id="{ECA04BA6-D10F-4083-AB4B-D6942E5967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993" y="194555"/>
            <a:ext cx="3667125" cy="267652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2">
            <a:extLst>
              <a:ext uri="{FF2B5EF4-FFF2-40B4-BE49-F238E27FC236}">
                <a16:creationId xmlns:a16="http://schemas.microsoft.com/office/drawing/2014/main" id="{0E76B881-DAF6-4921-B121-136208DDBC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76878" y="196691"/>
            <a:ext cx="3667125" cy="267652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4">
            <a:extLst>
              <a:ext uri="{FF2B5EF4-FFF2-40B4-BE49-F238E27FC236}">
                <a16:creationId xmlns:a16="http://schemas.microsoft.com/office/drawing/2014/main" id="{CE179FD9-A651-489C-885A-3AD4571602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44003" y="194555"/>
            <a:ext cx="3667125" cy="2676525"/>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5FBCB1C5-6EDF-463A-838D-D8CF818621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3718" y="2871080"/>
            <a:ext cx="3609975" cy="2676525"/>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BC7790F2-B656-4CA0-9044-820E1FA9FBC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82268" y="2870012"/>
            <a:ext cx="3609975" cy="2676525"/>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CEF1F50A-13E4-41DF-B2AA-085A7ADA22D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820818" y="2870012"/>
            <a:ext cx="3609975" cy="2676525"/>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a:extLst>
              <a:ext uri="{FF2B5EF4-FFF2-40B4-BE49-F238E27FC236}">
                <a16:creationId xmlns:a16="http://schemas.microsoft.com/office/drawing/2014/main" id="{577C1884-B6AC-4266-9F12-7001EA48531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34181" y="4523546"/>
            <a:ext cx="3733800" cy="2676525"/>
          </a:xfrm>
          <a:prstGeom prst="rect">
            <a:avLst/>
          </a:prstGeom>
          <a:noFill/>
          <a:extLst>
            <a:ext uri="{909E8E84-426E-40DD-AFC4-6F175D3DCCD1}">
              <a14:hiddenFill xmlns:a14="http://schemas.microsoft.com/office/drawing/2010/main">
                <a:solidFill>
                  <a:srgbClr val="FFFFFF"/>
                </a:solidFill>
              </a14:hiddenFill>
            </a:ext>
          </a:extLst>
        </p:spPr>
      </p:pic>
      <p:pic>
        <p:nvPicPr>
          <p:cNvPr id="6154" name="Picture 10">
            <a:extLst>
              <a:ext uri="{FF2B5EF4-FFF2-40B4-BE49-F238E27FC236}">
                <a16:creationId xmlns:a16="http://schemas.microsoft.com/office/drawing/2014/main" id="{CEE05778-A6E7-4B29-9B84-457A96456F8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001293" y="4496257"/>
            <a:ext cx="3790950" cy="2676525"/>
          </a:xfrm>
          <a:prstGeom prst="rect">
            <a:avLst/>
          </a:prstGeom>
          <a:noFill/>
          <a:extLst>
            <a:ext uri="{909E8E84-426E-40DD-AFC4-6F175D3DCCD1}">
              <a14:hiddenFill xmlns:a14="http://schemas.microsoft.com/office/drawing/2010/main">
                <a:solidFill>
                  <a:srgbClr val="FFFFFF"/>
                </a:solidFill>
              </a14:hiddenFill>
            </a:ext>
          </a:extLst>
        </p:spPr>
      </p:pic>
      <p:pic>
        <p:nvPicPr>
          <p:cNvPr id="6156" name="Picture 12">
            <a:extLst>
              <a:ext uri="{FF2B5EF4-FFF2-40B4-BE49-F238E27FC236}">
                <a16:creationId xmlns:a16="http://schemas.microsoft.com/office/drawing/2014/main" id="{8C29AC33-8595-4419-970A-1BB2C607261B}"/>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625556" y="4523546"/>
            <a:ext cx="3790950" cy="2676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663289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028D4-1F98-417F-A148-9B8B0187E8C6}"/>
              </a:ext>
            </a:extLst>
          </p:cNvPr>
          <p:cNvSpPr>
            <a:spLocks noGrp="1"/>
          </p:cNvSpPr>
          <p:nvPr>
            <p:ph type="title"/>
          </p:nvPr>
        </p:nvSpPr>
        <p:spPr>
          <a:xfrm>
            <a:off x="0" y="0"/>
            <a:ext cx="10515600" cy="1325563"/>
          </a:xfrm>
        </p:spPr>
        <p:txBody>
          <a:bodyPr/>
          <a:lstStyle/>
          <a:p>
            <a:r>
              <a:rPr lang="en-US" dirty="0"/>
              <a:t>What parametric study section could look like: </a:t>
            </a:r>
          </a:p>
        </p:txBody>
      </p:sp>
      <p:pic>
        <p:nvPicPr>
          <p:cNvPr id="5" name="Picture 4">
            <a:extLst>
              <a:ext uri="{FF2B5EF4-FFF2-40B4-BE49-F238E27FC236}">
                <a16:creationId xmlns:a16="http://schemas.microsoft.com/office/drawing/2014/main" id="{1392E75A-C95A-4F35-B0AE-E2DB22DC2922}"/>
              </a:ext>
            </a:extLst>
          </p:cNvPr>
          <p:cNvPicPr>
            <a:picLocks noChangeAspect="1"/>
          </p:cNvPicPr>
          <p:nvPr/>
        </p:nvPicPr>
        <p:blipFill>
          <a:blip r:embed="rId2"/>
          <a:stretch>
            <a:fillRect/>
          </a:stretch>
        </p:blipFill>
        <p:spPr>
          <a:xfrm>
            <a:off x="0" y="0"/>
            <a:ext cx="12192000" cy="4201391"/>
          </a:xfrm>
          <a:prstGeom prst="rect">
            <a:avLst/>
          </a:prstGeom>
        </p:spPr>
      </p:pic>
      <p:sp>
        <p:nvSpPr>
          <p:cNvPr id="7" name="TextBox 6">
            <a:extLst>
              <a:ext uri="{FF2B5EF4-FFF2-40B4-BE49-F238E27FC236}">
                <a16:creationId xmlns:a16="http://schemas.microsoft.com/office/drawing/2014/main" id="{2BE89988-12BF-4A0E-AF12-E1CCA986DEBC}"/>
              </a:ext>
            </a:extLst>
          </p:cNvPr>
          <p:cNvSpPr txBox="1"/>
          <p:nvPr/>
        </p:nvSpPr>
        <p:spPr>
          <a:xfrm>
            <a:off x="1300294" y="4429387"/>
            <a:ext cx="6979640" cy="2862322"/>
          </a:xfrm>
          <a:prstGeom prst="rect">
            <a:avLst/>
          </a:prstGeom>
          <a:noFill/>
        </p:spPr>
        <p:txBody>
          <a:bodyPr wrap="square" rtlCol="0">
            <a:spAutoFit/>
          </a:bodyPr>
          <a:lstStyle/>
          <a:p>
            <a:r>
              <a:rPr lang="en-US" b="1" dirty="0"/>
              <a:t>Keep BOS </a:t>
            </a:r>
            <a:r>
              <a:rPr lang="en-US" b="1" dirty="0" err="1"/>
              <a:t>CONS.Baseline</a:t>
            </a:r>
            <a:r>
              <a:rPr lang="en-US" b="1" dirty="0"/>
              <a:t> AEP no wake steering</a:t>
            </a:r>
            <a:r>
              <a:rPr lang="en-US" dirty="0"/>
              <a:t> – keep BOS of </a:t>
            </a:r>
            <a:r>
              <a:rPr lang="en-US" dirty="0" err="1"/>
              <a:t>15D</a:t>
            </a:r>
            <a:r>
              <a:rPr lang="en-US" dirty="0"/>
              <a:t> and </a:t>
            </a:r>
            <a:r>
              <a:rPr lang="en-US" dirty="0" err="1"/>
              <a:t>150W</a:t>
            </a:r>
            <a:r>
              <a:rPr lang="en-US" dirty="0"/>
              <a:t> machine across all spacings (and wind speed) </a:t>
            </a:r>
          </a:p>
          <a:p>
            <a:r>
              <a:rPr lang="en-US" b="1" dirty="0"/>
              <a:t>Keep BOS CONS. Wake steering AEP </a:t>
            </a:r>
            <a:r>
              <a:rPr lang="en-US" dirty="0"/>
              <a:t>– keep BOS of </a:t>
            </a:r>
            <a:r>
              <a:rPr lang="en-US" dirty="0" err="1"/>
              <a:t>15D</a:t>
            </a:r>
            <a:r>
              <a:rPr lang="en-US" dirty="0"/>
              <a:t> and </a:t>
            </a:r>
            <a:r>
              <a:rPr lang="en-US" dirty="0" err="1"/>
              <a:t>150W</a:t>
            </a:r>
            <a:r>
              <a:rPr lang="en-US" dirty="0"/>
              <a:t> machines </a:t>
            </a:r>
          </a:p>
          <a:p>
            <a:r>
              <a:rPr lang="en-US" b="1" dirty="0"/>
              <a:t>Keep AEP </a:t>
            </a:r>
            <a:r>
              <a:rPr lang="en-US" b="1" dirty="0" err="1"/>
              <a:t>CONST.BOS</a:t>
            </a:r>
            <a:r>
              <a:rPr lang="en-US" b="1" dirty="0"/>
              <a:t> no wake steering </a:t>
            </a:r>
            <a:r>
              <a:rPr lang="en-US" dirty="0"/>
              <a:t>– Use AEP baseline of </a:t>
            </a:r>
            <a:r>
              <a:rPr lang="en-US" dirty="0" err="1"/>
              <a:t>15D</a:t>
            </a:r>
            <a:r>
              <a:rPr lang="en-US" dirty="0"/>
              <a:t> and </a:t>
            </a:r>
            <a:r>
              <a:rPr lang="en-US" dirty="0" err="1"/>
              <a:t>150W</a:t>
            </a:r>
            <a:r>
              <a:rPr lang="en-US" dirty="0"/>
              <a:t> machine across all spacings and wind speeds?  </a:t>
            </a:r>
          </a:p>
          <a:p>
            <a:r>
              <a:rPr lang="en-US" b="1" dirty="0"/>
              <a:t>BOS and wake steering </a:t>
            </a:r>
            <a:r>
              <a:rPr lang="en-US" dirty="0"/>
              <a:t>– Use the optimized AEP result (or is this what we have now that is a combination of all both of them). </a:t>
            </a:r>
          </a:p>
          <a:p>
            <a:r>
              <a:rPr lang="en-US" b="1" dirty="0"/>
              <a:t>Curve accounting for both BOS and AEP – </a:t>
            </a:r>
            <a:r>
              <a:rPr lang="en-US" dirty="0"/>
              <a:t>what is shown now..</a:t>
            </a:r>
          </a:p>
          <a:p>
            <a:endParaRPr lang="en-US" dirty="0"/>
          </a:p>
        </p:txBody>
      </p:sp>
    </p:spTree>
    <p:extLst>
      <p:ext uri="{BB962C8B-B14F-4D97-AF65-F5344CB8AC3E}">
        <p14:creationId xmlns:p14="http://schemas.microsoft.com/office/powerpoint/2010/main" val="84521160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a:extLst>
              <a:ext uri="{FF2B5EF4-FFF2-40B4-BE49-F238E27FC236}">
                <a16:creationId xmlns:a16="http://schemas.microsoft.com/office/drawing/2014/main" id="{ECEED39F-4309-4BF1-920B-07EA26FB68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2841098" cy="210646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C611DB2-D861-4ECD-8FBD-73F94BF8AAB0}"/>
              </a:ext>
            </a:extLst>
          </p:cNvPr>
          <p:cNvSpPr txBox="1"/>
          <p:nvPr/>
        </p:nvSpPr>
        <p:spPr>
          <a:xfrm>
            <a:off x="7058025" y="171450"/>
            <a:ext cx="3771900" cy="6740307"/>
          </a:xfrm>
          <a:prstGeom prst="rect">
            <a:avLst/>
          </a:prstGeom>
          <a:noFill/>
        </p:spPr>
        <p:txBody>
          <a:bodyPr wrap="square" rtlCol="0">
            <a:spAutoFit/>
          </a:bodyPr>
          <a:lstStyle/>
          <a:p>
            <a:pPr marL="285750" indent="-285750">
              <a:buFont typeface="Arial" panose="020B0604020202020204" pitchFamily="34" charset="0"/>
              <a:buChar char="•"/>
            </a:pPr>
            <a:r>
              <a:rPr lang="en-US" dirty="0"/>
              <a:t>General behavior of </a:t>
            </a:r>
            <a:r>
              <a:rPr lang="en-US" dirty="0" err="1"/>
              <a:t>Aep</a:t>
            </a:r>
            <a:r>
              <a:rPr lang="en-US" dirty="0"/>
              <a:t> gain and baseline wake loss as a function of relative spacing is consistent with theory and results seen from the actual wind farms. As Baseline wake losses go down, so do the AEP gains. </a:t>
            </a:r>
          </a:p>
          <a:p>
            <a:pPr marL="285750" indent="-285750">
              <a:buFont typeface="Arial" panose="020B0604020202020204" pitchFamily="34" charset="0"/>
              <a:buChar char="•"/>
            </a:pPr>
            <a:r>
              <a:rPr lang="en-US" dirty="0"/>
              <a:t>AS average wind speed goes down, the baseline wake losses increase. This is because lower wind speeds have higher thrust coefficients, and hence more prominent wakes. As a result, AEP gains go up with decreasing wind speed. </a:t>
            </a:r>
          </a:p>
          <a:p>
            <a:pPr marL="285750" indent="-285750">
              <a:buFont typeface="Arial" panose="020B0604020202020204" pitchFamily="34" charset="0"/>
              <a:buChar char="•"/>
            </a:pPr>
            <a:r>
              <a:rPr lang="en-US" dirty="0"/>
              <a:t>As the SP of the machine goes up, the wake losses also increase. This is similar the reasoning with the wind speed, since higher SP has a larger region 2 region, hence more time spent not at rated (wake losses are prevalent). </a:t>
            </a:r>
          </a:p>
          <a:p>
            <a:pPr marL="285750" indent="-285750">
              <a:buFont typeface="Arial" panose="020B0604020202020204" pitchFamily="34" charset="0"/>
              <a:buChar char="•"/>
            </a:pPr>
            <a:r>
              <a:rPr lang="en-US" dirty="0"/>
              <a:t>We can also see that the AEP gains converge at 7 and </a:t>
            </a:r>
            <a:r>
              <a:rPr lang="en-US" dirty="0" err="1"/>
              <a:t>10D</a:t>
            </a:r>
            <a:r>
              <a:rPr lang="en-US" dirty="0"/>
              <a:t> spacing between 7.5 and 9 m/s.</a:t>
            </a:r>
          </a:p>
        </p:txBody>
      </p:sp>
      <p:sp>
        <p:nvSpPr>
          <p:cNvPr id="12" name="TextBox 11">
            <a:extLst>
              <a:ext uri="{FF2B5EF4-FFF2-40B4-BE49-F238E27FC236}">
                <a16:creationId xmlns:a16="http://schemas.microsoft.com/office/drawing/2014/main" id="{F9E270CF-15C8-45B9-8AA1-6FBE6C492B88}"/>
              </a:ext>
            </a:extLst>
          </p:cNvPr>
          <p:cNvSpPr txBox="1"/>
          <p:nvPr/>
        </p:nvSpPr>
        <p:spPr>
          <a:xfrm>
            <a:off x="242887" y="1462088"/>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pic>
        <p:nvPicPr>
          <p:cNvPr id="11280" name="Picture 16">
            <a:extLst>
              <a:ext uri="{FF2B5EF4-FFF2-40B4-BE49-F238E27FC236}">
                <a16:creationId xmlns:a16="http://schemas.microsoft.com/office/drawing/2014/main" id="{CCB2E3F7-1ED1-4AE0-97C6-1A8269FC13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1099" y="0"/>
            <a:ext cx="2961039" cy="2106461"/>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BFB3E883-1271-4676-BA54-B72FA6E801CA}"/>
              </a:ext>
            </a:extLst>
          </p:cNvPr>
          <p:cNvSpPr txBox="1"/>
          <p:nvPr/>
        </p:nvSpPr>
        <p:spPr>
          <a:xfrm>
            <a:off x="3263905" y="1431258"/>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pic>
        <p:nvPicPr>
          <p:cNvPr id="11282" name="Picture 18">
            <a:extLst>
              <a:ext uri="{FF2B5EF4-FFF2-40B4-BE49-F238E27FC236}">
                <a16:creationId xmlns:a16="http://schemas.microsoft.com/office/drawing/2014/main" id="{F58747FD-1A34-451D-B155-250015764BF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2106459"/>
            <a:ext cx="2965694" cy="2198839"/>
          </a:xfrm>
          <a:prstGeom prst="rect">
            <a:avLst/>
          </a:prstGeom>
          <a:noFill/>
          <a:extLst>
            <a:ext uri="{909E8E84-426E-40DD-AFC4-6F175D3DCCD1}">
              <a14:hiddenFill xmlns:a14="http://schemas.microsoft.com/office/drawing/2010/main">
                <a:solidFill>
                  <a:srgbClr val="FFFFFF"/>
                </a:solidFill>
              </a14:hiddenFill>
            </a:ext>
          </a:extLst>
        </p:spPr>
      </p:pic>
      <p:pic>
        <p:nvPicPr>
          <p:cNvPr id="11284" name="Picture 20">
            <a:extLst>
              <a:ext uri="{FF2B5EF4-FFF2-40B4-BE49-F238E27FC236}">
                <a16:creationId xmlns:a16="http://schemas.microsoft.com/office/drawing/2014/main" id="{F0A783F7-0E55-4E85-AF0B-F7C0CF60E1E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83356" y="2106458"/>
            <a:ext cx="3012644" cy="2198839"/>
          </a:xfrm>
          <a:prstGeom prst="rect">
            <a:avLst/>
          </a:prstGeom>
          <a:noFill/>
          <a:extLst>
            <a:ext uri="{909E8E84-426E-40DD-AFC4-6F175D3DCCD1}">
              <a14:hiddenFill xmlns:a14="http://schemas.microsoft.com/office/drawing/2010/main">
                <a:solidFill>
                  <a:srgbClr val="FFFFFF"/>
                </a:solidFill>
              </a14:hiddenFill>
            </a:ext>
          </a:extLst>
        </p:spPr>
      </p:pic>
      <p:pic>
        <p:nvPicPr>
          <p:cNvPr id="11286" name="Picture 22">
            <a:extLst>
              <a:ext uri="{FF2B5EF4-FFF2-40B4-BE49-F238E27FC236}">
                <a16:creationId xmlns:a16="http://schemas.microsoft.com/office/drawing/2014/main" id="{98E414E4-81C7-4B50-AB09-7E9C77F6BE2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68" y="4212917"/>
            <a:ext cx="2965695" cy="2198840"/>
          </a:xfrm>
          <a:prstGeom prst="rect">
            <a:avLst/>
          </a:prstGeom>
          <a:noFill/>
          <a:extLst>
            <a:ext uri="{909E8E84-426E-40DD-AFC4-6F175D3DCCD1}">
              <a14:hiddenFill xmlns:a14="http://schemas.microsoft.com/office/drawing/2010/main">
                <a:solidFill>
                  <a:srgbClr val="FFFFFF"/>
                </a:solidFill>
              </a14:hiddenFill>
            </a:ext>
          </a:extLst>
        </p:spPr>
      </p:pic>
      <p:pic>
        <p:nvPicPr>
          <p:cNvPr id="11288" name="Picture 24">
            <a:extLst>
              <a:ext uri="{FF2B5EF4-FFF2-40B4-BE49-F238E27FC236}">
                <a16:creationId xmlns:a16="http://schemas.microsoft.com/office/drawing/2014/main" id="{2A36BBCD-CD8D-43E3-8077-6A8A9685E41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969162" y="4212916"/>
            <a:ext cx="3012644" cy="2198839"/>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3FFEB218-E7BB-42CA-87FC-819091178135}"/>
              </a:ext>
            </a:extLst>
          </p:cNvPr>
          <p:cNvSpPr txBox="1"/>
          <p:nvPr/>
        </p:nvSpPr>
        <p:spPr>
          <a:xfrm>
            <a:off x="3385446" y="3562298"/>
            <a:ext cx="370062"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sp>
        <p:nvSpPr>
          <p:cNvPr id="14" name="TextBox 13">
            <a:extLst>
              <a:ext uri="{FF2B5EF4-FFF2-40B4-BE49-F238E27FC236}">
                <a16:creationId xmlns:a16="http://schemas.microsoft.com/office/drawing/2014/main" id="{6AB6D855-0199-43F0-9B0F-F2A3F9D03994}"/>
              </a:ext>
            </a:extLst>
          </p:cNvPr>
          <p:cNvSpPr txBox="1"/>
          <p:nvPr/>
        </p:nvSpPr>
        <p:spPr>
          <a:xfrm>
            <a:off x="276931" y="3562298"/>
            <a:ext cx="370062"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sp>
        <p:nvSpPr>
          <p:cNvPr id="16" name="TextBox 15">
            <a:extLst>
              <a:ext uri="{FF2B5EF4-FFF2-40B4-BE49-F238E27FC236}">
                <a16:creationId xmlns:a16="http://schemas.microsoft.com/office/drawing/2014/main" id="{303C4DDB-27E4-46F0-874E-704BED090295}"/>
              </a:ext>
            </a:extLst>
          </p:cNvPr>
          <p:cNvSpPr txBox="1"/>
          <p:nvPr/>
        </p:nvSpPr>
        <p:spPr>
          <a:xfrm>
            <a:off x="276931" y="5668759"/>
            <a:ext cx="370062"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c</a:t>
            </a:r>
          </a:p>
        </p:txBody>
      </p:sp>
      <p:sp>
        <p:nvSpPr>
          <p:cNvPr id="17" name="TextBox 16">
            <a:extLst>
              <a:ext uri="{FF2B5EF4-FFF2-40B4-BE49-F238E27FC236}">
                <a16:creationId xmlns:a16="http://schemas.microsoft.com/office/drawing/2014/main" id="{1F9EB1A4-1FD5-47D5-9F8D-1A3187C654A3}"/>
              </a:ext>
            </a:extLst>
          </p:cNvPr>
          <p:cNvSpPr txBox="1"/>
          <p:nvPr/>
        </p:nvSpPr>
        <p:spPr>
          <a:xfrm>
            <a:off x="3260735" y="5668758"/>
            <a:ext cx="370062"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c</a:t>
            </a:r>
          </a:p>
        </p:txBody>
      </p:sp>
    </p:spTree>
    <p:extLst>
      <p:ext uri="{BB962C8B-B14F-4D97-AF65-F5344CB8AC3E}">
        <p14:creationId xmlns:p14="http://schemas.microsoft.com/office/powerpoint/2010/main" val="276611897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16">
            <a:extLst>
              <a:ext uri="{FF2B5EF4-FFF2-40B4-BE49-F238E27FC236}">
                <a16:creationId xmlns:a16="http://schemas.microsoft.com/office/drawing/2014/main" id="{01F13382-E97A-4D0D-9E74-ABB10EA82E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63651" y="90489"/>
            <a:ext cx="2961039" cy="210646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0">
            <a:extLst>
              <a:ext uri="{FF2B5EF4-FFF2-40B4-BE49-F238E27FC236}">
                <a16:creationId xmlns:a16="http://schemas.microsoft.com/office/drawing/2014/main" id="{C4E8F13A-8C9D-4E71-8583-EE353E904A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3651" y="2266951"/>
            <a:ext cx="3012644" cy="219883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4">
            <a:extLst>
              <a:ext uri="{FF2B5EF4-FFF2-40B4-BE49-F238E27FC236}">
                <a16:creationId xmlns:a16="http://schemas.microsoft.com/office/drawing/2014/main" id="{0049760B-6F65-4C58-88F2-B4C7A0C921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37848" y="4465790"/>
            <a:ext cx="3012644" cy="219883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80C9141-539C-4281-B832-93132CF005AD}"/>
              </a:ext>
            </a:extLst>
          </p:cNvPr>
          <p:cNvSpPr txBox="1"/>
          <p:nvPr/>
        </p:nvSpPr>
        <p:spPr>
          <a:xfrm>
            <a:off x="9141532" y="193370"/>
            <a:ext cx="2653423" cy="646331"/>
          </a:xfrm>
          <a:prstGeom prst="rect">
            <a:avLst/>
          </a:prstGeom>
          <a:noFill/>
        </p:spPr>
        <p:txBody>
          <a:bodyPr wrap="square" rtlCol="0">
            <a:spAutoFit/>
          </a:bodyPr>
          <a:lstStyle/>
          <a:p>
            <a:r>
              <a:rPr lang="en-US" dirty="0"/>
              <a:t>Could summarize %AEP Gain in a table </a:t>
            </a:r>
          </a:p>
        </p:txBody>
      </p:sp>
      <p:pic>
        <p:nvPicPr>
          <p:cNvPr id="15" name="Picture 2">
            <a:extLst>
              <a:ext uri="{FF2B5EF4-FFF2-40B4-BE49-F238E27FC236}">
                <a16:creationId xmlns:a16="http://schemas.microsoft.com/office/drawing/2014/main" id="{F34FEDF7-5334-49C5-BA48-18DEF681BCF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0434" y="90489"/>
            <a:ext cx="2841098" cy="2106461"/>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8">
            <a:extLst>
              <a:ext uri="{FF2B5EF4-FFF2-40B4-BE49-F238E27FC236}">
                <a16:creationId xmlns:a16="http://schemas.microsoft.com/office/drawing/2014/main" id="{99A0D333-3BAF-4F91-9C0B-571FCC7E12B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00434" y="2231950"/>
            <a:ext cx="2965694" cy="2198839"/>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2">
            <a:extLst>
              <a:ext uri="{FF2B5EF4-FFF2-40B4-BE49-F238E27FC236}">
                <a16:creationId xmlns:a16="http://schemas.microsoft.com/office/drawing/2014/main" id="{50C8E610-4FAF-4CEA-BF60-0D8794D615A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322768" y="4465790"/>
            <a:ext cx="2965695" cy="2198840"/>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776028C0-6B50-40C9-B7F6-D857D55B5E8E}"/>
              </a:ext>
            </a:extLst>
          </p:cNvPr>
          <p:cNvSpPr txBox="1"/>
          <p:nvPr/>
        </p:nvSpPr>
        <p:spPr>
          <a:xfrm>
            <a:off x="3626057" y="1509713"/>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sp>
        <p:nvSpPr>
          <p:cNvPr id="22" name="TextBox 21">
            <a:extLst>
              <a:ext uri="{FF2B5EF4-FFF2-40B4-BE49-F238E27FC236}">
                <a16:creationId xmlns:a16="http://schemas.microsoft.com/office/drawing/2014/main" id="{EB461912-09BE-4281-BF65-870F46E25D6C}"/>
              </a:ext>
            </a:extLst>
          </p:cNvPr>
          <p:cNvSpPr txBox="1"/>
          <p:nvPr/>
        </p:nvSpPr>
        <p:spPr>
          <a:xfrm>
            <a:off x="3626057" y="3778553"/>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sp>
        <p:nvSpPr>
          <p:cNvPr id="23" name="TextBox 22">
            <a:extLst>
              <a:ext uri="{FF2B5EF4-FFF2-40B4-BE49-F238E27FC236}">
                <a16:creationId xmlns:a16="http://schemas.microsoft.com/office/drawing/2014/main" id="{802B4F79-069C-4428-AAAF-2DAF944AF3EE}"/>
              </a:ext>
            </a:extLst>
          </p:cNvPr>
          <p:cNvSpPr txBox="1"/>
          <p:nvPr/>
        </p:nvSpPr>
        <p:spPr>
          <a:xfrm>
            <a:off x="3626057" y="5947746"/>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c</a:t>
            </a:r>
          </a:p>
        </p:txBody>
      </p:sp>
      <p:sp>
        <p:nvSpPr>
          <p:cNvPr id="24" name="TextBox 23">
            <a:extLst>
              <a:ext uri="{FF2B5EF4-FFF2-40B4-BE49-F238E27FC236}">
                <a16:creationId xmlns:a16="http://schemas.microsoft.com/office/drawing/2014/main" id="{94C8720D-FB09-469F-B104-243ED84FF59E}"/>
              </a:ext>
            </a:extLst>
          </p:cNvPr>
          <p:cNvSpPr txBox="1"/>
          <p:nvPr/>
        </p:nvSpPr>
        <p:spPr>
          <a:xfrm>
            <a:off x="6550204" y="1518621"/>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sp>
        <p:nvSpPr>
          <p:cNvPr id="25" name="TextBox 24">
            <a:extLst>
              <a:ext uri="{FF2B5EF4-FFF2-40B4-BE49-F238E27FC236}">
                <a16:creationId xmlns:a16="http://schemas.microsoft.com/office/drawing/2014/main" id="{299DB447-4703-47A3-A442-344F262E7BE7}"/>
              </a:ext>
            </a:extLst>
          </p:cNvPr>
          <p:cNvSpPr txBox="1"/>
          <p:nvPr/>
        </p:nvSpPr>
        <p:spPr>
          <a:xfrm>
            <a:off x="6550204" y="3695083"/>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sp>
        <p:nvSpPr>
          <p:cNvPr id="26" name="TextBox 25">
            <a:extLst>
              <a:ext uri="{FF2B5EF4-FFF2-40B4-BE49-F238E27FC236}">
                <a16:creationId xmlns:a16="http://schemas.microsoft.com/office/drawing/2014/main" id="{BFDE678B-4592-43C3-BC40-43540975956D}"/>
              </a:ext>
            </a:extLst>
          </p:cNvPr>
          <p:cNvSpPr txBox="1"/>
          <p:nvPr/>
        </p:nvSpPr>
        <p:spPr>
          <a:xfrm>
            <a:off x="6564007" y="5947746"/>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c</a:t>
            </a:r>
          </a:p>
        </p:txBody>
      </p:sp>
      <p:pic>
        <p:nvPicPr>
          <p:cNvPr id="4098" name="Picture 2">
            <a:extLst>
              <a:ext uri="{FF2B5EF4-FFF2-40B4-BE49-F238E27FC236}">
                <a16:creationId xmlns:a16="http://schemas.microsoft.com/office/drawing/2014/main" id="{24228B46-E09B-40F3-89A1-2C69F781C9A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7808" y="54127"/>
            <a:ext cx="3056755" cy="2191194"/>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C1C45893-9993-48D1-8E2A-9A77FD69343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41033" y="2245321"/>
            <a:ext cx="2983530" cy="2106462"/>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28D7C361-09C4-48C9-898F-3EEEB86E5A2C}"/>
              </a:ext>
            </a:extLst>
          </p:cNvPr>
          <p:cNvSpPr txBox="1"/>
          <p:nvPr/>
        </p:nvSpPr>
        <p:spPr>
          <a:xfrm>
            <a:off x="2749757" y="1576388"/>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sp>
        <p:nvSpPr>
          <p:cNvPr id="19" name="TextBox 18">
            <a:extLst>
              <a:ext uri="{FF2B5EF4-FFF2-40B4-BE49-F238E27FC236}">
                <a16:creationId xmlns:a16="http://schemas.microsoft.com/office/drawing/2014/main" id="{F6FAAE20-B990-450E-B36E-E564D20F92C9}"/>
              </a:ext>
            </a:extLst>
          </p:cNvPr>
          <p:cNvSpPr txBox="1"/>
          <p:nvPr/>
        </p:nvSpPr>
        <p:spPr>
          <a:xfrm>
            <a:off x="2749757" y="3719294"/>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pic>
        <p:nvPicPr>
          <p:cNvPr id="4102" name="Picture 6">
            <a:extLst>
              <a:ext uri="{FF2B5EF4-FFF2-40B4-BE49-F238E27FC236}">
                <a16:creationId xmlns:a16="http://schemas.microsoft.com/office/drawing/2014/main" id="{84C0B4B2-FB5F-4043-8853-4EDEEEE79787}"/>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9731" y="4343346"/>
            <a:ext cx="3057498" cy="2158686"/>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C3FD3E80-3232-4C52-A6BC-DDC5AF080770}"/>
              </a:ext>
            </a:extLst>
          </p:cNvPr>
          <p:cNvSpPr txBox="1"/>
          <p:nvPr/>
        </p:nvSpPr>
        <p:spPr>
          <a:xfrm>
            <a:off x="2749757" y="5859312"/>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c</a:t>
            </a:r>
          </a:p>
        </p:txBody>
      </p:sp>
    </p:spTree>
    <p:extLst>
      <p:ext uri="{BB962C8B-B14F-4D97-AF65-F5344CB8AC3E}">
        <p14:creationId xmlns:p14="http://schemas.microsoft.com/office/powerpoint/2010/main" val="340679165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B30862F-B0FB-498B-B7D2-42B002E99985}"/>
              </a:ext>
            </a:extLst>
          </p:cNvPr>
          <p:cNvPicPr>
            <a:picLocks noChangeAspect="1"/>
          </p:cNvPicPr>
          <p:nvPr/>
        </p:nvPicPr>
        <p:blipFill>
          <a:blip r:embed="rId2"/>
          <a:stretch>
            <a:fillRect/>
          </a:stretch>
        </p:blipFill>
        <p:spPr>
          <a:xfrm>
            <a:off x="0" y="0"/>
            <a:ext cx="3257550" cy="2543175"/>
          </a:xfrm>
          <a:prstGeom prst="rect">
            <a:avLst/>
          </a:prstGeom>
        </p:spPr>
      </p:pic>
      <p:pic>
        <p:nvPicPr>
          <p:cNvPr id="5" name="Picture 4">
            <a:extLst>
              <a:ext uri="{FF2B5EF4-FFF2-40B4-BE49-F238E27FC236}">
                <a16:creationId xmlns:a16="http://schemas.microsoft.com/office/drawing/2014/main" id="{36329D71-A4AD-498C-9953-9A1E3D18135A}"/>
              </a:ext>
            </a:extLst>
          </p:cNvPr>
          <p:cNvPicPr>
            <a:picLocks noChangeAspect="1"/>
          </p:cNvPicPr>
          <p:nvPr/>
        </p:nvPicPr>
        <p:blipFill>
          <a:blip r:embed="rId3"/>
          <a:stretch>
            <a:fillRect/>
          </a:stretch>
        </p:blipFill>
        <p:spPr>
          <a:xfrm>
            <a:off x="0" y="2543175"/>
            <a:ext cx="3333750" cy="2657475"/>
          </a:xfrm>
          <a:prstGeom prst="rect">
            <a:avLst/>
          </a:prstGeom>
        </p:spPr>
      </p:pic>
      <p:pic>
        <p:nvPicPr>
          <p:cNvPr id="6" name="Picture 5">
            <a:extLst>
              <a:ext uri="{FF2B5EF4-FFF2-40B4-BE49-F238E27FC236}">
                <a16:creationId xmlns:a16="http://schemas.microsoft.com/office/drawing/2014/main" id="{89EA6614-0DD7-46A7-A3FE-A3521721F4C6}"/>
              </a:ext>
            </a:extLst>
          </p:cNvPr>
          <p:cNvPicPr>
            <a:picLocks noChangeAspect="1"/>
          </p:cNvPicPr>
          <p:nvPr/>
        </p:nvPicPr>
        <p:blipFill>
          <a:blip r:embed="rId4"/>
          <a:stretch>
            <a:fillRect/>
          </a:stretch>
        </p:blipFill>
        <p:spPr>
          <a:xfrm>
            <a:off x="3257550" y="109537"/>
            <a:ext cx="5534025" cy="1876425"/>
          </a:xfrm>
          <a:prstGeom prst="rect">
            <a:avLst/>
          </a:prstGeom>
        </p:spPr>
      </p:pic>
      <p:pic>
        <p:nvPicPr>
          <p:cNvPr id="7" name="Picture 6">
            <a:extLst>
              <a:ext uri="{FF2B5EF4-FFF2-40B4-BE49-F238E27FC236}">
                <a16:creationId xmlns:a16="http://schemas.microsoft.com/office/drawing/2014/main" id="{B53C92AD-8638-4723-B1A4-48412A2BAC42}"/>
              </a:ext>
            </a:extLst>
          </p:cNvPr>
          <p:cNvPicPr>
            <a:picLocks noChangeAspect="1"/>
          </p:cNvPicPr>
          <p:nvPr/>
        </p:nvPicPr>
        <p:blipFill>
          <a:blip r:embed="rId5"/>
          <a:stretch>
            <a:fillRect/>
          </a:stretch>
        </p:blipFill>
        <p:spPr>
          <a:xfrm>
            <a:off x="3248025" y="2700339"/>
            <a:ext cx="5657850" cy="2171700"/>
          </a:xfrm>
          <a:prstGeom prst="rect">
            <a:avLst/>
          </a:prstGeom>
        </p:spPr>
      </p:pic>
      <p:sp>
        <p:nvSpPr>
          <p:cNvPr id="8" name="TextBox 7">
            <a:extLst>
              <a:ext uri="{FF2B5EF4-FFF2-40B4-BE49-F238E27FC236}">
                <a16:creationId xmlns:a16="http://schemas.microsoft.com/office/drawing/2014/main" id="{6CA1A5AB-9C79-46C4-902E-93D5F34DDCAB}"/>
              </a:ext>
            </a:extLst>
          </p:cNvPr>
          <p:cNvSpPr txBox="1"/>
          <p:nvPr/>
        </p:nvSpPr>
        <p:spPr>
          <a:xfrm>
            <a:off x="8991600" y="243184"/>
            <a:ext cx="3429000" cy="6740307"/>
          </a:xfrm>
          <a:prstGeom prst="rect">
            <a:avLst/>
          </a:prstGeom>
          <a:noFill/>
        </p:spPr>
        <p:txBody>
          <a:bodyPr wrap="square" rtlCol="0">
            <a:spAutoFit/>
          </a:bodyPr>
          <a:lstStyle/>
          <a:p>
            <a:pPr marL="285750" indent="-285750">
              <a:buFont typeface="Arial" panose="020B0604020202020204" pitchFamily="34" charset="0"/>
              <a:buChar char="•"/>
            </a:pPr>
            <a:r>
              <a:rPr lang="en-US" dirty="0"/>
              <a:t>When fitting a second order model, the predicted vs. </a:t>
            </a:r>
            <a:r>
              <a:rPr lang="en-US" dirty="0" err="1"/>
              <a:t>actuial</a:t>
            </a:r>
            <a:r>
              <a:rPr lang="en-US" dirty="0"/>
              <a:t> values show a very strong </a:t>
            </a:r>
            <a:r>
              <a:rPr lang="en-US" dirty="0" err="1"/>
              <a:t>corelations</a:t>
            </a:r>
            <a:r>
              <a:rPr lang="en-US" dirty="0"/>
              <a:t> (with </a:t>
            </a:r>
            <a:r>
              <a:rPr lang="en-US" dirty="0" err="1"/>
              <a:t>R2</a:t>
            </a:r>
            <a:r>
              <a:rPr lang="en-US" dirty="0"/>
              <a:t> value of </a:t>
            </a:r>
            <a:r>
              <a:rPr lang="en-US" dirty="0" err="1"/>
              <a:t>bla</a:t>
            </a:r>
            <a:r>
              <a:rPr lang="en-US" dirty="0"/>
              <a:t> </a:t>
            </a:r>
            <a:r>
              <a:rPr lang="en-US" dirty="0" err="1"/>
              <a:t>bla</a:t>
            </a:r>
            <a:r>
              <a:rPr lang="en-US" dirty="0"/>
              <a:t>). Furthermore, the scaled estimates (describe what this is) tell us which </a:t>
            </a:r>
            <a:r>
              <a:rPr lang="en-US" dirty="0" err="1"/>
              <a:t>parametres</a:t>
            </a:r>
            <a:r>
              <a:rPr lang="en-US" dirty="0"/>
              <a:t> are the most critical. </a:t>
            </a:r>
          </a:p>
          <a:p>
            <a:pPr marL="285750" indent="-285750">
              <a:buFont typeface="Arial" panose="020B0604020202020204" pitchFamily="34" charset="0"/>
              <a:buChar char="•"/>
            </a:pPr>
            <a:r>
              <a:rPr lang="en-US" dirty="0"/>
              <a:t>As we can see, for both AEP gain and wake loss, the relative spacing carries the most weight, and is inversely </a:t>
            </a:r>
            <a:r>
              <a:rPr lang="en-US" dirty="0" err="1"/>
              <a:t>proportual</a:t>
            </a:r>
            <a:r>
              <a:rPr lang="en-US" dirty="0"/>
              <a:t> as we  saw from the other curves. </a:t>
            </a:r>
          </a:p>
          <a:p>
            <a:pPr marL="285750" indent="-285750">
              <a:buFont typeface="Arial" panose="020B0604020202020204" pitchFamily="34" charset="0"/>
              <a:buChar char="•"/>
            </a:pPr>
            <a:r>
              <a:rPr lang="en-US" dirty="0"/>
              <a:t>In general, the parameters are more correlated to the baseline </a:t>
            </a:r>
            <a:r>
              <a:rPr lang="en-US" dirty="0" err="1"/>
              <a:t>wkae</a:t>
            </a:r>
            <a:r>
              <a:rPr lang="en-US" dirty="0"/>
              <a:t> losses (also has stronger fit), but the relative magnitudes match quite well. Hence, we can conclude that the main driver amongst the </a:t>
            </a:r>
            <a:r>
              <a:rPr lang="en-US" dirty="0" err="1"/>
              <a:t>paremtres</a:t>
            </a:r>
            <a:r>
              <a:rPr lang="en-US" dirty="0"/>
              <a:t> we looked at is the relative spacing, average wind speed, and turbine specific power. </a:t>
            </a:r>
          </a:p>
        </p:txBody>
      </p:sp>
    </p:spTree>
    <p:extLst>
      <p:ext uri="{BB962C8B-B14F-4D97-AF65-F5344CB8AC3E}">
        <p14:creationId xmlns:p14="http://schemas.microsoft.com/office/powerpoint/2010/main" val="312628737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189B50EF-7F62-4B7F-8B4A-D9CD5A68B2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350" y="98424"/>
            <a:ext cx="3733800" cy="2524125"/>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0E189806-FD8E-4638-8F6D-50692C801D6A}"/>
              </a:ext>
            </a:extLst>
          </p:cNvPr>
          <p:cNvSpPr txBox="1"/>
          <p:nvPr/>
        </p:nvSpPr>
        <p:spPr>
          <a:xfrm>
            <a:off x="4905375" y="98424"/>
            <a:ext cx="3305175" cy="6186309"/>
          </a:xfrm>
          <a:prstGeom prst="rect">
            <a:avLst/>
          </a:prstGeom>
          <a:noFill/>
        </p:spPr>
        <p:txBody>
          <a:bodyPr wrap="square" rtlCol="0">
            <a:spAutoFit/>
          </a:bodyPr>
          <a:lstStyle/>
          <a:p>
            <a:pPr marL="285750" indent="-285750">
              <a:buFont typeface="Arial" panose="020B0604020202020204" pitchFamily="34" charset="0"/>
              <a:buChar char="•"/>
            </a:pPr>
            <a:r>
              <a:rPr lang="en-US" dirty="0"/>
              <a:t>The wind </a:t>
            </a:r>
            <a:r>
              <a:rPr lang="en-US" dirty="0" err="1"/>
              <a:t>reasouirce</a:t>
            </a:r>
            <a:r>
              <a:rPr lang="en-US" dirty="0"/>
              <a:t> and hence average wind speed does not effect the BOS cost. This plot already clearly shows that the SP has more weight than the spacing, as seen by the shallow slops of the curves. </a:t>
            </a:r>
          </a:p>
          <a:p>
            <a:pPr marL="285750" indent="-285750">
              <a:buFont typeface="Arial" panose="020B0604020202020204" pitchFamily="34" charset="0"/>
              <a:buChar char="•"/>
            </a:pPr>
            <a:r>
              <a:rPr lang="en-US" dirty="0"/>
              <a:t>The increase of SP leads to decrease in BOS, and increase in </a:t>
            </a:r>
            <a:r>
              <a:rPr lang="en-US" dirty="0" err="1"/>
              <a:t>spc</a:t>
            </a:r>
            <a:r>
              <a:rPr lang="en-US" dirty="0"/>
              <a:t> leads to increase in BOS</a:t>
            </a:r>
          </a:p>
          <a:p>
            <a:pPr marL="285750" indent="-285750">
              <a:buFont typeface="Arial" panose="020B0604020202020204" pitchFamily="34" charset="0"/>
              <a:buChar char="•"/>
            </a:pPr>
            <a:r>
              <a:rPr lang="en-US" dirty="0"/>
              <a:t>It might not be worth showing the second order fit since these values are not the product of any simulations and can be explained by the equations and input parameters used for them. But the scaled estimate show the SP has a negative </a:t>
            </a:r>
            <a:r>
              <a:rPr lang="en-US" dirty="0" err="1"/>
              <a:t>corelationsand</a:t>
            </a:r>
            <a:r>
              <a:rPr lang="en-US" dirty="0"/>
              <a:t> spacing a positive shallower </a:t>
            </a:r>
            <a:r>
              <a:rPr lang="en-US" dirty="0" err="1"/>
              <a:t>corleaton</a:t>
            </a:r>
            <a:r>
              <a:rPr lang="en-US" dirty="0"/>
              <a:t>. </a:t>
            </a:r>
          </a:p>
        </p:txBody>
      </p:sp>
      <p:pic>
        <p:nvPicPr>
          <p:cNvPr id="11" name="Picture 10">
            <a:extLst>
              <a:ext uri="{FF2B5EF4-FFF2-40B4-BE49-F238E27FC236}">
                <a16:creationId xmlns:a16="http://schemas.microsoft.com/office/drawing/2014/main" id="{3A07DC58-FD69-4B01-BC55-635715FF6BF8}"/>
              </a:ext>
            </a:extLst>
          </p:cNvPr>
          <p:cNvPicPr>
            <a:picLocks noChangeAspect="1"/>
          </p:cNvPicPr>
          <p:nvPr/>
        </p:nvPicPr>
        <p:blipFill>
          <a:blip r:embed="rId3"/>
          <a:stretch>
            <a:fillRect/>
          </a:stretch>
        </p:blipFill>
        <p:spPr>
          <a:xfrm>
            <a:off x="-1071563" y="2814002"/>
            <a:ext cx="5876925" cy="1609725"/>
          </a:xfrm>
          <a:prstGeom prst="rect">
            <a:avLst/>
          </a:prstGeom>
        </p:spPr>
      </p:pic>
      <p:pic>
        <p:nvPicPr>
          <p:cNvPr id="12" name="Picture 11">
            <a:extLst>
              <a:ext uri="{FF2B5EF4-FFF2-40B4-BE49-F238E27FC236}">
                <a16:creationId xmlns:a16="http://schemas.microsoft.com/office/drawing/2014/main" id="{918B9204-2178-4292-AD72-769560708302}"/>
              </a:ext>
            </a:extLst>
          </p:cNvPr>
          <p:cNvPicPr>
            <a:picLocks noChangeAspect="1"/>
          </p:cNvPicPr>
          <p:nvPr/>
        </p:nvPicPr>
        <p:blipFill>
          <a:blip r:embed="rId4"/>
          <a:stretch>
            <a:fillRect/>
          </a:stretch>
        </p:blipFill>
        <p:spPr>
          <a:xfrm>
            <a:off x="1285875" y="4500562"/>
            <a:ext cx="3448050" cy="2714625"/>
          </a:xfrm>
          <a:prstGeom prst="rect">
            <a:avLst/>
          </a:prstGeom>
        </p:spPr>
      </p:pic>
    </p:spTree>
    <p:extLst>
      <p:ext uri="{BB962C8B-B14F-4D97-AF65-F5344CB8AC3E}">
        <p14:creationId xmlns:p14="http://schemas.microsoft.com/office/powerpoint/2010/main" val="158928829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8" name="Picture 8">
            <a:extLst>
              <a:ext uri="{FF2B5EF4-FFF2-40B4-BE49-F238E27FC236}">
                <a16:creationId xmlns:a16="http://schemas.microsoft.com/office/drawing/2014/main" id="{2DD715DF-F8E5-413F-9F54-02E27642C5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686175" cy="2676525"/>
          </a:xfrm>
          <a:prstGeom prst="rect">
            <a:avLst/>
          </a:prstGeom>
          <a:noFill/>
          <a:extLst>
            <a:ext uri="{909E8E84-426E-40DD-AFC4-6F175D3DCCD1}">
              <a14:hiddenFill xmlns:a14="http://schemas.microsoft.com/office/drawing/2010/main">
                <a:solidFill>
                  <a:srgbClr val="FFFFFF"/>
                </a:solidFill>
              </a14:hiddenFill>
            </a:ext>
          </a:extLst>
        </p:spPr>
      </p:pic>
      <p:pic>
        <p:nvPicPr>
          <p:cNvPr id="10250" name="Picture 10">
            <a:extLst>
              <a:ext uri="{FF2B5EF4-FFF2-40B4-BE49-F238E27FC236}">
                <a16:creationId xmlns:a16="http://schemas.microsoft.com/office/drawing/2014/main" id="{22F46D2E-BC8B-4302-A017-6C36E7B120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86175" y="0"/>
            <a:ext cx="3686175" cy="2676525"/>
          </a:xfrm>
          <a:prstGeom prst="rect">
            <a:avLst/>
          </a:prstGeom>
          <a:noFill/>
          <a:extLst>
            <a:ext uri="{909E8E84-426E-40DD-AFC4-6F175D3DCCD1}">
              <a14:hiddenFill xmlns:a14="http://schemas.microsoft.com/office/drawing/2010/main">
                <a:solidFill>
                  <a:srgbClr val="FFFFFF"/>
                </a:solidFill>
              </a14:hiddenFill>
            </a:ext>
          </a:extLst>
        </p:spPr>
      </p:pic>
      <p:pic>
        <p:nvPicPr>
          <p:cNvPr id="10252" name="Picture 12">
            <a:extLst>
              <a:ext uri="{FF2B5EF4-FFF2-40B4-BE49-F238E27FC236}">
                <a16:creationId xmlns:a16="http://schemas.microsoft.com/office/drawing/2014/main" id="{00E69012-94B0-4461-8867-ED17A14BF6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72350" y="0"/>
            <a:ext cx="3686175" cy="2676525"/>
          </a:xfrm>
          <a:prstGeom prst="rect">
            <a:avLst/>
          </a:prstGeom>
          <a:noFill/>
          <a:extLst>
            <a:ext uri="{909E8E84-426E-40DD-AFC4-6F175D3DCCD1}">
              <a14:hiddenFill xmlns:a14="http://schemas.microsoft.com/office/drawing/2010/main">
                <a:solidFill>
                  <a:srgbClr val="FFFFFF"/>
                </a:solidFill>
              </a14:hiddenFill>
            </a:ext>
          </a:extLst>
        </p:spPr>
      </p:pic>
      <p:pic>
        <p:nvPicPr>
          <p:cNvPr id="10254" name="Picture 14">
            <a:extLst>
              <a:ext uri="{FF2B5EF4-FFF2-40B4-BE49-F238E27FC236}">
                <a16:creationId xmlns:a16="http://schemas.microsoft.com/office/drawing/2014/main" id="{A44BE519-1A70-49FE-B528-0527486DBE9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58525" y="-1"/>
            <a:ext cx="3686175" cy="2676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158757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FBFD9DB7-E95C-4FB5-B3BB-499BCB3D6C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6688" y="1"/>
            <a:ext cx="2936311" cy="214312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ED28301A-7991-4FA0-AAFC-8DA9D797EE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688" y="2143126"/>
            <a:ext cx="2936311" cy="214312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a:extLst>
              <a:ext uri="{FF2B5EF4-FFF2-40B4-BE49-F238E27FC236}">
                <a16:creationId xmlns:a16="http://schemas.microsoft.com/office/drawing/2014/main" id="{6F47A72C-6F21-48FF-BCE3-E7B57C1CBB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6687" y="4286252"/>
            <a:ext cx="2936311" cy="214312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57A1EC3F-B867-4422-994A-B86DA6C2C294}"/>
              </a:ext>
            </a:extLst>
          </p:cNvPr>
          <p:cNvSpPr txBox="1"/>
          <p:nvPr/>
        </p:nvSpPr>
        <p:spPr>
          <a:xfrm>
            <a:off x="3871912" y="157118"/>
            <a:ext cx="8320088" cy="2585323"/>
          </a:xfrm>
          <a:prstGeom prst="rect">
            <a:avLst/>
          </a:prstGeom>
          <a:noFill/>
        </p:spPr>
        <p:txBody>
          <a:bodyPr wrap="square" rtlCol="0">
            <a:spAutoFit/>
          </a:bodyPr>
          <a:lstStyle/>
          <a:p>
            <a:pPr marL="285750" indent="-285750">
              <a:buFont typeface="Arial" panose="020B0604020202020204" pitchFamily="34" charset="0"/>
              <a:buChar char="•"/>
            </a:pPr>
            <a:r>
              <a:rPr lang="en-US" dirty="0"/>
              <a:t>The abs LCOE curves for both the baseline and optimized cases show </a:t>
            </a:r>
            <a:r>
              <a:rPr lang="en-US" dirty="0" err="1"/>
              <a:t>promotisisng</a:t>
            </a:r>
            <a:r>
              <a:rPr lang="en-US" dirty="0"/>
              <a:t> effects. Given a set LCOE, the </a:t>
            </a:r>
            <a:r>
              <a:rPr lang="en-US" dirty="0" err="1"/>
              <a:t>spcaing</a:t>
            </a:r>
            <a:r>
              <a:rPr lang="en-US" dirty="0"/>
              <a:t> can be reduced by quite a bit saving on the BOS costs marginally as well. Hard to see inflection point on this, but the </a:t>
            </a:r>
            <a:r>
              <a:rPr lang="en-US" dirty="0" err="1"/>
              <a:t>15D</a:t>
            </a:r>
            <a:r>
              <a:rPr lang="en-US" dirty="0"/>
              <a:t> results might show this. </a:t>
            </a:r>
          </a:p>
          <a:p>
            <a:pPr marL="285750" indent="-285750">
              <a:buFont typeface="Arial" panose="020B0604020202020204" pitchFamily="34" charset="0"/>
              <a:buChar char="•"/>
            </a:pPr>
            <a:r>
              <a:rPr lang="en-US" dirty="0" err="1"/>
              <a:t>Reducuting</a:t>
            </a:r>
            <a:r>
              <a:rPr lang="en-US" dirty="0"/>
              <a:t> in absolute LCOE increases as the spacing </a:t>
            </a:r>
            <a:r>
              <a:rPr lang="en-US" dirty="0" err="1"/>
              <a:t>dimininsihed</a:t>
            </a:r>
            <a:r>
              <a:rPr lang="en-US" dirty="0"/>
              <a:t>, converges at higher spacings since the wake steering benefits no longer outweigh the additional BOS costs for a larger farm. </a:t>
            </a:r>
          </a:p>
          <a:p>
            <a:pPr marL="285750" indent="-285750">
              <a:buFont typeface="Arial" panose="020B0604020202020204" pitchFamily="34" charset="0"/>
              <a:buChar char="•"/>
            </a:pPr>
            <a:r>
              <a:rPr lang="en-US" dirty="0"/>
              <a:t>As the average wind speed goes up, the the abs effects on LCOE will go down (hard to see but the x axis curves tend to be changing) . </a:t>
            </a:r>
          </a:p>
        </p:txBody>
      </p:sp>
      <p:sp>
        <p:nvSpPr>
          <p:cNvPr id="8" name="TextBox 7">
            <a:extLst>
              <a:ext uri="{FF2B5EF4-FFF2-40B4-BE49-F238E27FC236}">
                <a16:creationId xmlns:a16="http://schemas.microsoft.com/office/drawing/2014/main" id="{C09EE18F-164B-4A81-B8EA-BC33443ACED2}"/>
              </a:ext>
            </a:extLst>
          </p:cNvPr>
          <p:cNvSpPr txBox="1"/>
          <p:nvPr/>
        </p:nvSpPr>
        <p:spPr>
          <a:xfrm>
            <a:off x="427920" y="1440672"/>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sp>
        <p:nvSpPr>
          <p:cNvPr id="9" name="TextBox 8">
            <a:extLst>
              <a:ext uri="{FF2B5EF4-FFF2-40B4-BE49-F238E27FC236}">
                <a16:creationId xmlns:a16="http://schemas.microsoft.com/office/drawing/2014/main" id="{C5730C12-9CD0-4355-91F6-41FD740D55B8}"/>
              </a:ext>
            </a:extLst>
          </p:cNvPr>
          <p:cNvSpPr txBox="1"/>
          <p:nvPr/>
        </p:nvSpPr>
        <p:spPr>
          <a:xfrm>
            <a:off x="427920" y="3583797"/>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sp>
        <p:nvSpPr>
          <p:cNvPr id="10" name="TextBox 9">
            <a:extLst>
              <a:ext uri="{FF2B5EF4-FFF2-40B4-BE49-F238E27FC236}">
                <a16:creationId xmlns:a16="http://schemas.microsoft.com/office/drawing/2014/main" id="{CBAAE4B1-D8AE-4428-BC4C-F8E648EAD9D6}"/>
              </a:ext>
            </a:extLst>
          </p:cNvPr>
          <p:cNvSpPr txBox="1"/>
          <p:nvPr/>
        </p:nvSpPr>
        <p:spPr>
          <a:xfrm>
            <a:off x="427920" y="5726922"/>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c</a:t>
            </a:r>
          </a:p>
        </p:txBody>
      </p:sp>
      <p:pic>
        <p:nvPicPr>
          <p:cNvPr id="7170" name="Picture 2">
            <a:extLst>
              <a:ext uri="{FF2B5EF4-FFF2-40B4-BE49-F238E27FC236}">
                <a16:creationId xmlns:a16="http://schemas.microsoft.com/office/drawing/2014/main" id="{7C6314FE-A7D5-40AF-AB63-3422611F3EB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86814" y="2777297"/>
            <a:ext cx="3247984" cy="2264723"/>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id="{3F3540B9-5ED3-4D08-BEFA-468069F3642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34798" y="2777295"/>
            <a:ext cx="3247984" cy="2264723"/>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a:extLst>
              <a:ext uri="{FF2B5EF4-FFF2-40B4-BE49-F238E27FC236}">
                <a16:creationId xmlns:a16="http://schemas.microsoft.com/office/drawing/2014/main" id="{6785FC9D-A017-47E2-A0E2-3C6E13364A9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682782" y="2777295"/>
            <a:ext cx="3247984" cy="22647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119330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885F41A-AD1A-4D90-84D9-C819C6F631BA}"/>
              </a:ext>
            </a:extLst>
          </p:cNvPr>
          <p:cNvPicPr>
            <a:picLocks noChangeAspect="1"/>
          </p:cNvPicPr>
          <p:nvPr/>
        </p:nvPicPr>
        <p:blipFill>
          <a:blip r:embed="rId2"/>
          <a:stretch>
            <a:fillRect/>
          </a:stretch>
        </p:blipFill>
        <p:spPr>
          <a:xfrm>
            <a:off x="80962" y="90487"/>
            <a:ext cx="4391025" cy="3000375"/>
          </a:xfrm>
          <a:prstGeom prst="rect">
            <a:avLst/>
          </a:prstGeom>
        </p:spPr>
      </p:pic>
      <p:pic>
        <p:nvPicPr>
          <p:cNvPr id="6" name="Picture 5">
            <a:extLst>
              <a:ext uri="{FF2B5EF4-FFF2-40B4-BE49-F238E27FC236}">
                <a16:creationId xmlns:a16="http://schemas.microsoft.com/office/drawing/2014/main" id="{AD4662AF-ECB0-4091-A7AE-04EF838F06E7}"/>
              </a:ext>
            </a:extLst>
          </p:cNvPr>
          <p:cNvPicPr>
            <a:picLocks noChangeAspect="1"/>
          </p:cNvPicPr>
          <p:nvPr/>
        </p:nvPicPr>
        <p:blipFill>
          <a:blip r:embed="rId3"/>
          <a:stretch>
            <a:fillRect/>
          </a:stretch>
        </p:blipFill>
        <p:spPr>
          <a:xfrm>
            <a:off x="80962" y="3233739"/>
            <a:ext cx="5648325" cy="1866900"/>
          </a:xfrm>
          <a:prstGeom prst="rect">
            <a:avLst/>
          </a:prstGeom>
        </p:spPr>
      </p:pic>
      <p:sp>
        <p:nvSpPr>
          <p:cNvPr id="7" name="TextBox 6">
            <a:extLst>
              <a:ext uri="{FF2B5EF4-FFF2-40B4-BE49-F238E27FC236}">
                <a16:creationId xmlns:a16="http://schemas.microsoft.com/office/drawing/2014/main" id="{1BB4D87A-5C97-4828-A408-076092755025}"/>
              </a:ext>
            </a:extLst>
          </p:cNvPr>
          <p:cNvSpPr txBox="1"/>
          <p:nvPr/>
        </p:nvSpPr>
        <p:spPr>
          <a:xfrm>
            <a:off x="7400925" y="619125"/>
            <a:ext cx="4200525" cy="1754326"/>
          </a:xfrm>
          <a:prstGeom prst="rect">
            <a:avLst/>
          </a:prstGeom>
          <a:noFill/>
        </p:spPr>
        <p:txBody>
          <a:bodyPr wrap="square" rtlCol="0">
            <a:spAutoFit/>
          </a:bodyPr>
          <a:lstStyle/>
          <a:p>
            <a:pPr marL="285750" indent="-285750">
              <a:buFont typeface="Arial" panose="020B0604020202020204" pitchFamily="34" charset="0"/>
              <a:buChar char="•"/>
            </a:pPr>
            <a:r>
              <a:rPr lang="en-US" dirty="0"/>
              <a:t>Consider using abs baseline and optimized LCOE instead of the change </a:t>
            </a:r>
          </a:p>
          <a:p>
            <a:pPr marL="285750" indent="-285750">
              <a:buFont typeface="Arial" panose="020B0604020202020204" pitchFamily="34" charset="0"/>
              <a:buChar char="•"/>
            </a:pPr>
            <a:r>
              <a:rPr lang="en-US" dirty="0"/>
              <a:t>But this shows that the main driver for LCOE is the </a:t>
            </a:r>
            <a:r>
              <a:rPr lang="en-US" dirty="0" err="1"/>
              <a:t>sapcing</a:t>
            </a:r>
            <a:r>
              <a:rPr lang="en-US" dirty="0"/>
              <a:t> (due huge AEP gains with lower spacings)……</a:t>
            </a:r>
          </a:p>
          <a:p>
            <a:pPr marL="285750" indent="-285750">
              <a:buFont typeface="Arial" panose="020B0604020202020204" pitchFamily="34" charset="0"/>
              <a:buChar char="•"/>
            </a:pPr>
            <a:r>
              <a:rPr lang="en-US" dirty="0"/>
              <a:t> </a:t>
            </a:r>
          </a:p>
        </p:txBody>
      </p:sp>
    </p:spTree>
    <p:extLst>
      <p:ext uri="{BB962C8B-B14F-4D97-AF65-F5344CB8AC3E}">
        <p14:creationId xmlns:p14="http://schemas.microsoft.com/office/powerpoint/2010/main" val="12935406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744CC741-E07B-4824-A59A-0D26A2D42D58}"/>
              </a:ext>
            </a:extLst>
          </p:cNvPr>
          <p:cNvPicPr>
            <a:picLocks noChangeAspect="1"/>
          </p:cNvPicPr>
          <p:nvPr/>
        </p:nvPicPr>
        <p:blipFill>
          <a:blip r:embed="rId2"/>
          <a:stretch>
            <a:fillRect/>
          </a:stretch>
        </p:blipFill>
        <p:spPr>
          <a:xfrm>
            <a:off x="744824" y="295275"/>
            <a:ext cx="9422221" cy="5896632"/>
          </a:xfrm>
          <a:prstGeom prst="rect">
            <a:avLst/>
          </a:prstGeom>
          <a:ln>
            <a:solidFill>
              <a:schemeClr val="tx1"/>
            </a:solidFill>
          </a:ln>
        </p:spPr>
      </p:pic>
      <p:pic>
        <p:nvPicPr>
          <p:cNvPr id="13" name="Picture 12">
            <a:extLst>
              <a:ext uri="{FF2B5EF4-FFF2-40B4-BE49-F238E27FC236}">
                <a16:creationId xmlns:a16="http://schemas.microsoft.com/office/drawing/2014/main" id="{E1B6A94B-58CF-4EAD-8BB3-236690BDC3B7}"/>
              </a:ext>
            </a:extLst>
          </p:cNvPr>
          <p:cNvPicPr>
            <a:picLocks noChangeAspect="1"/>
          </p:cNvPicPr>
          <p:nvPr/>
        </p:nvPicPr>
        <p:blipFill rotWithShape="1">
          <a:blip r:embed="rId3"/>
          <a:srcRect l="85730" t="63332" r="4054" b="3056"/>
          <a:stretch/>
        </p:blipFill>
        <p:spPr>
          <a:xfrm>
            <a:off x="9273646" y="4580240"/>
            <a:ext cx="796139" cy="1529091"/>
          </a:xfrm>
          <a:prstGeom prst="rect">
            <a:avLst/>
          </a:prstGeom>
        </p:spPr>
      </p:pic>
      <p:sp>
        <p:nvSpPr>
          <p:cNvPr id="16" name="TextBox 15">
            <a:extLst>
              <a:ext uri="{FF2B5EF4-FFF2-40B4-BE49-F238E27FC236}">
                <a16:creationId xmlns:a16="http://schemas.microsoft.com/office/drawing/2014/main" id="{A094B76F-82D4-4180-B985-533075C2FDD7}"/>
              </a:ext>
            </a:extLst>
          </p:cNvPr>
          <p:cNvSpPr txBox="1"/>
          <p:nvPr/>
        </p:nvSpPr>
        <p:spPr>
          <a:xfrm>
            <a:off x="320459" y="6191907"/>
            <a:ext cx="424365" cy="381175"/>
          </a:xfrm>
          <a:prstGeom prst="rect">
            <a:avLst/>
          </a:prstGeom>
          <a:noFill/>
        </p:spPr>
        <p:txBody>
          <a:bodyPr wrap="square" rtlCol="0">
            <a:spAutoFit/>
          </a:bodyPr>
          <a:lstStyle/>
          <a:p>
            <a:r>
              <a:rPr lang="en-US" b="1" dirty="0">
                <a:latin typeface="Cambria" panose="02040503050406030204" pitchFamily="18" charset="0"/>
                <a:ea typeface="Cambria" panose="02040503050406030204" pitchFamily="18" charset="0"/>
              </a:rPr>
              <a:t>b</a:t>
            </a:r>
          </a:p>
        </p:txBody>
      </p:sp>
      <p:sp>
        <p:nvSpPr>
          <p:cNvPr id="41" name="Oval 40">
            <a:extLst>
              <a:ext uri="{FF2B5EF4-FFF2-40B4-BE49-F238E27FC236}">
                <a16:creationId xmlns:a16="http://schemas.microsoft.com/office/drawing/2014/main" id="{C1EE86D9-1592-443B-8978-B04734B5867D}"/>
              </a:ext>
            </a:extLst>
          </p:cNvPr>
          <p:cNvSpPr>
            <a:spLocks noChangeAspect="1"/>
          </p:cNvSpPr>
          <p:nvPr/>
        </p:nvSpPr>
        <p:spPr>
          <a:xfrm>
            <a:off x="2810796" y="4402483"/>
            <a:ext cx="74385" cy="74385"/>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ECA8C177-2038-4472-A70C-484CAF46EE32}"/>
              </a:ext>
            </a:extLst>
          </p:cNvPr>
          <p:cNvSpPr>
            <a:spLocks noChangeAspect="1"/>
          </p:cNvSpPr>
          <p:nvPr/>
        </p:nvSpPr>
        <p:spPr>
          <a:xfrm>
            <a:off x="1335732" y="3429000"/>
            <a:ext cx="74385" cy="74385"/>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3557F3C3-6085-4327-9718-8D5D265040BB}"/>
              </a:ext>
            </a:extLst>
          </p:cNvPr>
          <p:cNvSpPr>
            <a:spLocks noChangeAspect="1"/>
          </p:cNvSpPr>
          <p:nvPr/>
        </p:nvSpPr>
        <p:spPr>
          <a:xfrm>
            <a:off x="1912868" y="890292"/>
            <a:ext cx="74385" cy="74385"/>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0D0BD5CD-2559-49E0-9458-9E897648B6ED}"/>
              </a:ext>
            </a:extLst>
          </p:cNvPr>
          <p:cNvSpPr>
            <a:spLocks noChangeAspect="1"/>
          </p:cNvSpPr>
          <p:nvPr/>
        </p:nvSpPr>
        <p:spPr>
          <a:xfrm>
            <a:off x="2140769" y="1034303"/>
            <a:ext cx="74385" cy="74385"/>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4FAA5002-AD92-4C4F-B408-9AE948C839E5}"/>
              </a:ext>
            </a:extLst>
          </p:cNvPr>
          <p:cNvSpPr>
            <a:spLocks noChangeAspect="1"/>
          </p:cNvSpPr>
          <p:nvPr/>
        </p:nvSpPr>
        <p:spPr>
          <a:xfrm>
            <a:off x="2528367" y="2039583"/>
            <a:ext cx="74385" cy="74385"/>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CD46FF58-A5D0-45A9-A302-E97E6C29D938}"/>
              </a:ext>
            </a:extLst>
          </p:cNvPr>
          <p:cNvSpPr>
            <a:spLocks noChangeAspect="1"/>
          </p:cNvSpPr>
          <p:nvPr/>
        </p:nvSpPr>
        <p:spPr>
          <a:xfrm>
            <a:off x="2957604" y="1915146"/>
            <a:ext cx="74385" cy="74385"/>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739594B3-C300-4713-B885-DB2F5A17F8FF}"/>
              </a:ext>
            </a:extLst>
          </p:cNvPr>
          <p:cNvSpPr>
            <a:spLocks noChangeAspect="1"/>
          </p:cNvSpPr>
          <p:nvPr/>
        </p:nvSpPr>
        <p:spPr>
          <a:xfrm>
            <a:off x="2271104" y="1807487"/>
            <a:ext cx="74385" cy="74385"/>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6E28887-0790-4517-B8CD-4EF73B809ED7}"/>
              </a:ext>
            </a:extLst>
          </p:cNvPr>
          <p:cNvSpPr>
            <a:spLocks noChangeAspect="1"/>
          </p:cNvSpPr>
          <p:nvPr/>
        </p:nvSpPr>
        <p:spPr>
          <a:xfrm>
            <a:off x="2810796" y="3946923"/>
            <a:ext cx="74385" cy="74385"/>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D8A062F2-DE91-4960-AD3B-B6716331BF28}"/>
              </a:ext>
            </a:extLst>
          </p:cNvPr>
          <p:cNvSpPr>
            <a:spLocks noChangeAspect="1"/>
          </p:cNvSpPr>
          <p:nvPr/>
        </p:nvSpPr>
        <p:spPr>
          <a:xfrm>
            <a:off x="2457545" y="3646318"/>
            <a:ext cx="74385" cy="74385"/>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5ED359F5-582F-418A-949F-4465EDD82A35}"/>
              </a:ext>
            </a:extLst>
          </p:cNvPr>
          <p:cNvSpPr>
            <a:spLocks noChangeAspect="1"/>
          </p:cNvSpPr>
          <p:nvPr/>
        </p:nvSpPr>
        <p:spPr>
          <a:xfrm>
            <a:off x="5892732" y="2142441"/>
            <a:ext cx="74385" cy="74385"/>
          </a:xfrm>
          <a:prstGeom prst="ellipse">
            <a:avLst/>
          </a:prstGeom>
          <a:solidFill>
            <a:srgbClr val="ED7D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508579D7-6D63-47AF-A621-6C9FA88045C3}"/>
              </a:ext>
            </a:extLst>
          </p:cNvPr>
          <p:cNvSpPr>
            <a:spLocks noChangeAspect="1"/>
          </p:cNvSpPr>
          <p:nvPr/>
        </p:nvSpPr>
        <p:spPr>
          <a:xfrm>
            <a:off x="4300222" y="1419079"/>
            <a:ext cx="74385" cy="74385"/>
          </a:xfrm>
          <a:prstGeom prst="ellipse">
            <a:avLst/>
          </a:prstGeom>
          <a:solidFill>
            <a:srgbClr val="ED7D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3CD44B05-4ECC-447D-8D64-07B1B44E9706}"/>
              </a:ext>
            </a:extLst>
          </p:cNvPr>
          <p:cNvSpPr>
            <a:spLocks noChangeAspect="1"/>
          </p:cNvSpPr>
          <p:nvPr/>
        </p:nvSpPr>
        <p:spPr>
          <a:xfrm>
            <a:off x="5176758" y="2130689"/>
            <a:ext cx="74385" cy="74385"/>
          </a:xfrm>
          <a:prstGeom prst="ellipse">
            <a:avLst/>
          </a:prstGeom>
          <a:solidFill>
            <a:srgbClr val="ED7D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85876250-303C-4CD6-864D-129DED613ED7}"/>
              </a:ext>
            </a:extLst>
          </p:cNvPr>
          <p:cNvSpPr>
            <a:spLocks noChangeAspect="1"/>
          </p:cNvSpPr>
          <p:nvPr/>
        </p:nvSpPr>
        <p:spPr>
          <a:xfrm>
            <a:off x="5506268" y="1344694"/>
            <a:ext cx="74385" cy="74385"/>
          </a:xfrm>
          <a:prstGeom prst="ellipse">
            <a:avLst/>
          </a:prstGeom>
          <a:solidFill>
            <a:srgbClr val="ED7D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779367F5-7884-404F-A299-F5957CAECBDA}"/>
              </a:ext>
            </a:extLst>
          </p:cNvPr>
          <p:cNvSpPr>
            <a:spLocks noChangeAspect="1"/>
          </p:cNvSpPr>
          <p:nvPr/>
        </p:nvSpPr>
        <p:spPr>
          <a:xfrm>
            <a:off x="4997653" y="853099"/>
            <a:ext cx="74385" cy="74385"/>
          </a:xfrm>
          <a:prstGeom prst="ellipse">
            <a:avLst/>
          </a:prstGeom>
          <a:solidFill>
            <a:srgbClr val="ED7D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A4A2C7C3-F0BF-4A64-887A-B50F89E2E830}"/>
              </a:ext>
            </a:extLst>
          </p:cNvPr>
          <p:cNvSpPr>
            <a:spLocks noChangeAspect="1"/>
          </p:cNvSpPr>
          <p:nvPr/>
        </p:nvSpPr>
        <p:spPr>
          <a:xfrm>
            <a:off x="6187692" y="2205074"/>
            <a:ext cx="74385" cy="74385"/>
          </a:xfrm>
          <a:prstGeom prst="ellipse">
            <a:avLst/>
          </a:prstGeom>
          <a:solidFill>
            <a:srgbClr val="ED7D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0BCE7D67-74A9-4244-B037-1239C8C4EBA7}"/>
              </a:ext>
            </a:extLst>
          </p:cNvPr>
          <p:cNvSpPr>
            <a:spLocks noChangeAspect="1"/>
          </p:cNvSpPr>
          <p:nvPr/>
        </p:nvSpPr>
        <p:spPr>
          <a:xfrm>
            <a:off x="6320800" y="2299012"/>
            <a:ext cx="74385" cy="74385"/>
          </a:xfrm>
          <a:prstGeom prst="ellipse">
            <a:avLst/>
          </a:prstGeom>
          <a:solidFill>
            <a:srgbClr val="ED7D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id="{DAC2B659-8BBF-44C6-8D07-F67EEE877EBA}"/>
              </a:ext>
            </a:extLst>
          </p:cNvPr>
          <p:cNvSpPr>
            <a:spLocks noChangeAspect="1"/>
          </p:cNvSpPr>
          <p:nvPr/>
        </p:nvSpPr>
        <p:spPr>
          <a:xfrm>
            <a:off x="5708174" y="2833740"/>
            <a:ext cx="74385" cy="74385"/>
          </a:xfrm>
          <a:prstGeom prst="ellipse">
            <a:avLst/>
          </a:prstGeom>
          <a:solidFill>
            <a:srgbClr val="ED7D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50D0DB85-4819-4E5B-9AAF-627571E7C6AD}"/>
              </a:ext>
            </a:extLst>
          </p:cNvPr>
          <p:cNvSpPr>
            <a:spLocks noChangeAspect="1"/>
          </p:cNvSpPr>
          <p:nvPr/>
        </p:nvSpPr>
        <p:spPr>
          <a:xfrm>
            <a:off x="3848540" y="2373397"/>
            <a:ext cx="74385" cy="74385"/>
          </a:xfrm>
          <a:prstGeom prst="ellipse">
            <a:avLst/>
          </a:prstGeom>
          <a:solidFill>
            <a:srgbClr val="ED7D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4738BAF2-6457-4601-9B9E-F8C499DF30B6}"/>
              </a:ext>
            </a:extLst>
          </p:cNvPr>
          <p:cNvSpPr>
            <a:spLocks noChangeAspect="1"/>
          </p:cNvSpPr>
          <p:nvPr/>
        </p:nvSpPr>
        <p:spPr>
          <a:xfrm>
            <a:off x="4800765" y="3087859"/>
            <a:ext cx="74385" cy="74385"/>
          </a:xfrm>
          <a:prstGeom prst="ellipse">
            <a:avLst/>
          </a:prstGeom>
          <a:solidFill>
            <a:srgbClr val="ED7D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A780F6B0-CC49-4E97-AFC5-F6D10FAA0181}"/>
              </a:ext>
            </a:extLst>
          </p:cNvPr>
          <p:cNvSpPr>
            <a:spLocks noChangeAspect="1"/>
          </p:cNvSpPr>
          <p:nvPr/>
        </p:nvSpPr>
        <p:spPr>
          <a:xfrm>
            <a:off x="4837957" y="3635257"/>
            <a:ext cx="74385" cy="74385"/>
          </a:xfrm>
          <a:prstGeom prst="ellipse">
            <a:avLst/>
          </a:prstGeom>
          <a:solidFill>
            <a:srgbClr val="ED7D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E2B275F9-01F0-41CF-B851-1ED9A7F9FAE5}"/>
              </a:ext>
            </a:extLst>
          </p:cNvPr>
          <p:cNvSpPr>
            <a:spLocks noChangeAspect="1"/>
          </p:cNvSpPr>
          <p:nvPr/>
        </p:nvSpPr>
        <p:spPr>
          <a:xfrm>
            <a:off x="5248957" y="3598064"/>
            <a:ext cx="74385" cy="74385"/>
          </a:xfrm>
          <a:prstGeom prst="ellipse">
            <a:avLst/>
          </a:prstGeom>
          <a:solidFill>
            <a:srgbClr val="ED7D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02286A12-DEFC-4E24-9240-D223E609FF03}"/>
              </a:ext>
            </a:extLst>
          </p:cNvPr>
          <p:cNvSpPr>
            <a:spLocks noChangeAspect="1"/>
          </p:cNvSpPr>
          <p:nvPr/>
        </p:nvSpPr>
        <p:spPr>
          <a:xfrm>
            <a:off x="5172423" y="3692864"/>
            <a:ext cx="74385" cy="74385"/>
          </a:xfrm>
          <a:prstGeom prst="ellipse">
            <a:avLst/>
          </a:prstGeom>
          <a:solidFill>
            <a:srgbClr val="ED7D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CBBC1544-DCBC-408E-ADEB-3F47DD2A4B7E}"/>
              </a:ext>
            </a:extLst>
          </p:cNvPr>
          <p:cNvSpPr>
            <a:spLocks noChangeAspect="1"/>
          </p:cNvSpPr>
          <p:nvPr/>
        </p:nvSpPr>
        <p:spPr>
          <a:xfrm>
            <a:off x="5232544" y="3736207"/>
            <a:ext cx="74385" cy="74385"/>
          </a:xfrm>
          <a:prstGeom prst="ellipse">
            <a:avLst/>
          </a:prstGeom>
          <a:solidFill>
            <a:srgbClr val="ED7D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0CD8A870-707F-4D5C-9B55-C622BF9ED198}"/>
              </a:ext>
            </a:extLst>
          </p:cNvPr>
          <p:cNvSpPr>
            <a:spLocks noChangeAspect="1"/>
          </p:cNvSpPr>
          <p:nvPr/>
        </p:nvSpPr>
        <p:spPr>
          <a:xfrm>
            <a:off x="5034845" y="4115110"/>
            <a:ext cx="74385" cy="74385"/>
          </a:xfrm>
          <a:prstGeom prst="ellipse">
            <a:avLst/>
          </a:prstGeom>
          <a:solidFill>
            <a:srgbClr val="ED7D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8CBBD1B1-2345-44DC-AED9-B75FBC8D0AB0}"/>
              </a:ext>
            </a:extLst>
          </p:cNvPr>
          <p:cNvSpPr>
            <a:spLocks noChangeAspect="1"/>
          </p:cNvSpPr>
          <p:nvPr/>
        </p:nvSpPr>
        <p:spPr>
          <a:xfrm>
            <a:off x="4251310" y="4214660"/>
            <a:ext cx="74385" cy="74385"/>
          </a:xfrm>
          <a:prstGeom prst="ellipse">
            <a:avLst/>
          </a:prstGeom>
          <a:solidFill>
            <a:srgbClr val="ED7D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E1D8A19C-56FE-4837-84BF-DBB0804865F0}"/>
              </a:ext>
            </a:extLst>
          </p:cNvPr>
          <p:cNvSpPr>
            <a:spLocks noChangeAspect="1"/>
          </p:cNvSpPr>
          <p:nvPr/>
        </p:nvSpPr>
        <p:spPr>
          <a:xfrm>
            <a:off x="4943682" y="4214661"/>
            <a:ext cx="74385" cy="74385"/>
          </a:xfrm>
          <a:prstGeom prst="ellipse">
            <a:avLst/>
          </a:prstGeom>
          <a:solidFill>
            <a:srgbClr val="ED7D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D72C4EA1-4AF1-482A-814B-F0F01C9FE83A}"/>
              </a:ext>
            </a:extLst>
          </p:cNvPr>
          <p:cNvSpPr>
            <a:spLocks noChangeAspect="1"/>
          </p:cNvSpPr>
          <p:nvPr/>
        </p:nvSpPr>
        <p:spPr>
          <a:xfrm>
            <a:off x="5158159" y="5759633"/>
            <a:ext cx="74385" cy="74385"/>
          </a:xfrm>
          <a:prstGeom prst="ellipse">
            <a:avLst/>
          </a:prstGeom>
          <a:solidFill>
            <a:srgbClr val="ED7D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7488F3A5-16EA-4303-8EA0-1BF03B127A8B}"/>
              </a:ext>
            </a:extLst>
          </p:cNvPr>
          <p:cNvSpPr>
            <a:spLocks noChangeAspect="1"/>
          </p:cNvSpPr>
          <p:nvPr/>
        </p:nvSpPr>
        <p:spPr>
          <a:xfrm>
            <a:off x="4763572" y="4913582"/>
            <a:ext cx="74385" cy="74385"/>
          </a:xfrm>
          <a:prstGeom prst="ellipse">
            <a:avLst/>
          </a:prstGeom>
          <a:solidFill>
            <a:srgbClr val="ED7D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00133988-F2D8-46BD-9D8F-138BF63CAC98}"/>
              </a:ext>
            </a:extLst>
          </p:cNvPr>
          <p:cNvSpPr>
            <a:spLocks noChangeAspect="1"/>
          </p:cNvSpPr>
          <p:nvPr/>
        </p:nvSpPr>
        <p:spPr>
          <a:xfrm>
            <a:off x="6974516" y="1456271"/>
            <a:ext cx="74385" cy="74385"/>
          </a:xfrm>
          <a:prstGeom prst="ellipse">
            <a:avLst/>
          </a:prstGeom>
          <a:solidFill>
            <a:srgbClr val="54823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09932CE8-B005-449D-9B5A-55C552D765CA}"/>
              </a:ext>
            </a:extLst>
          </p:cNvPr>
          <p:cNvSpPr>
            <a:spLocks noChangeAspect="1"/>
          </p:cNvSpPr>
          <p:nvPr/>
        </p:nvSpPr>
        <p:spPr>
          <a:xfrm>
            <a:off x="6445459" y="2205073"/>
            <a:ext cx="74385" cy="74385"/>
          </a:xfrm>
          <a:prstGeom prst="ellipse">
            <a:avLst/>
          </a:prstGeom>
          <a:solidFill>
            <a:srgbClr val="54823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7964D54D-8E4E-45F1-BB6D-B0E78C74F8A5}"/>
              </a:ext>
            </a:extLst>
          </p:cNvPr>
          <p:cNvSpPr>
            <a:spLocks noChangeAspect="1"/>
          </p:cNvSpPr>
          <p:nvPr/>
        </p:nvSpPr>
        <p:spPr>
          <a:xfrm>
            <a:off x="6519844" y="2299012"/>
            <a:ext cx="74385" cy="74385"/>
          </a:xfrm>
          <a:prstGeom prst="ellipse">
            <a:avLst/>
          </a:prstGeom>
          <a:solidFill>
            <a:srgbClr val="54823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DB854718-1D96-466A-8268-63F057DD8F22}"/>
              </a:ext>
            </a:extLst>
          </p:cNvPr>
          <p:cNvSpPr>
            <a:spLocks noChangeAspect="1"/>
          </p:cNvSpPr>
          <p:nvPr/>
        </p:nvSpPr>
        <p:spPr>
          <a:xfrm>
            <a:off x="6557036" y="2130689"/>
            <a:ext cx="74385" cy="74385"/>
          </a:xfrm>
          <a:prstGeom prst="ellipse">
            <a:avLst/>
          </a:prstGeom>
          <a:solidFill>
            <a:srgbClr val="54823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C607C18E-D6AB-4E7E-9ADF-8CE09327F772}"/>
              </a:ext>
            </a:extLst>
          </p:cNvPr>
          <p:cNvSpPr>
            <a:spLocks noChangeAspect="1"/>
          </p:cNvSpPr>
          <p:nvPr/>
        </p:nvSpPr>
        <p:spPr>
          <a:xfrm>
            <a:off x="6768159" y="1965198"/>
            <a:ext cx="74385" cy="74385"/>
          </a:xfrm>
          <a:prstGeom prst="ellipse">
            <a:avLst/>
          </a:prstGeom>
          <a:solidFill>
            <a:srgbClr val="54823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D5219487-7BFC-4B8C-8DBA-C946B50ECE27}"/>
              </a:ext>
            </a:extLst>
          </p:cNvPr>
          <p:cNvSpPr>
            <a:spLocks noChangeAspect="1"/>
          </p:cNvSpPr>
          <p:nvPr/>
        </p:nvSpPr>
        <p:spPr>
          <a:xfrm>
            <a:off x="6762934" y="2002390"/>
            <a:ext cx="74385" cy="74385"/>
          </a:xfrm>
          <a:prstGeom prst="ellipse">
            <a:avLst/>
          </a:prstGeom>
          <a:solidFill>
            <a:srgbClr val="54823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08EF73F5-8EC7-429E-A3D5-B6953C5B5EB1}"/>
              </a:ext>
            </a:extLst>
          </p:cNvPr>
          <p:cNvSpPr>
            <a:spLocks noChangeAspect="1"/>
          </p:cNvSpPr>
          <p:nvPr/>
        </p:nvSpPr>
        <p:spPr>
          <a:xfrm>
            <a:off x="6754783" y="2068056"/>
            <a:ext cx="74385" cy="74385"/>
          </a:xfrm>
          <a:prstGeom prst="ellipse">
            <a:avLst/>
          </a:prstGeom>
          <a:solidFill>
            <a:srgbClr val="54823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a16="http://schemas.microsoft.com/office/drawing/2014/main" id="{AB4A7201-C596-4466-B175-F920880FA0CE}"/>
              </a:ext>
            </a:extLst>
          </p:cNvPr>
          <p:cNvSpPr>
            <a:spLocks noChangeAspect="1"/>
          </p:cNvSpPr>
          <p:nvPr/>
        </p:nvSpPr>
        <p:spPr>
          <a:xfrm>
            <a:off x="6594228" y="2602414"/>
            <a:ext cx="74385" cy="74385"/>
          </a:xfrm>
          <a:prstGeom prst="ellipse">
            <a:avLst/>
          </a:prstGeom>
          <a:solidFill>
            <a:srgbClr val="54823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64F02EEC-6906-4A92-BDBA-AA878051DA1D}"/>
              </a:ext>
            </a:extLst>
          </p:cNvPr>
          <p:cNvSpPr>
            <a:spLocks noChangeAspect="1"/>
          </p:cNvSpPr>
          <p:nvPr/>
        </p:nvSpPr>
        <p:spPr>
          <a:xfrm>
            <a:off x="6698583" y="2663246"/>
            <a:ext cx="74385" cy="74385"/>
          </a:xfrm>
          <a:prstGeom prst="ellipse">
            <a:avLst/>
          </a:prstGeom>
          <a:solidFill>
            <a:srgbClr val="54823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C95BA782-9F90-40FA-AE65-B5572BD6465C}"/>
              </a:ext>
            </a:extLst>
          </p:cNvPr>
          <p:cNvSpPr>
            <a:spLocks noChangeAspect="1"/>
          </p:cNvSpPr>
          <p:nvPr/>
        </p:nvSpPr>
        <p:spPr>
          <a:xfrm>
            <a:off x="7429823" y="2722851"/>
            <a:ext cx="74385" cy="74385"/>
          </a:xfrm>
          <a:prstGeom prst="ellipse">
            <a:avLst/>
          </a:prstGeom>
          <a:solidFill>
            <a:srgbClr val="54823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721714F0-18E1-40FA-B117-08BE829D126C}"/>
              </a:ext>
            </a:extLst>
          </p:cNvPr>
          <p:cNvSpPr>
            <a:spLocks noChangeAspect="1"/>
          </p:cNvSpPr>
          <p:nvPr/>
        </p:nvSpPr>
        <p:spPr>
          <a:xfrm>
            <a:off x="7429823" y="2528029"/>
            <a:ext cx="74385" cy="74385"/>
          </a:xfrm>
          <a:prstGeom prst="ellipse">
            <a:avLst/>
          </a:prstGeom>
          <a:solidFill>
            <a:srgbClr val="54823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32B397D4-2813-407C-A962-85C854A15210}"/>
              </a:ext>
            </a:extLst>
          </p:cNvPr>
          <p:cNvSpPr>
            <a:spLocks noChangeAspect="1"/>
          </p:cNvSpPr>
          <p:nvPr/>
        </p:nvSpPr>
        <p:spPr>
          <a:xfrm>
            <a:off x="7599001" y="1877953"/>
            <a:ext cx="74385" cy="74385"/>
          </a:xfrm>
          <a:prstGeom prst="ellipse">
            <a:avLst/>
          </a:prstGeom>
          <a:solidFill>
            <a:srgbClr val="54823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id="{14C764B6-A28D-49BA-BF7E-A7E4C711DD24}"/>
              </a:ext>
            </a:extLst>
          </p:cNvPr>
          <p:cNvSpPr>
            <a:spLocks noChangeAspect="1"/>
          </p:cNvSpPr>
          <p:nvPr/>
        </p:nvSpPr>
        <p:spPr>
          <a:xfrm>
            <a:off x="7670808" y="3618479"/>
            <a:ext cx="74385" cy="74385"/>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C14523F9-EE31-4B01-AAA0-8B4ED40BC484}"/>
              </a:ext>
            </a:extLst>
          </p:cNvPr>
          <p:cNvSpPr>
            <a:spLocks noChangeAspect="1"/>
          </p:cNvSpPr>
          <p:nvPr/>
        </p:nvSpPr>
        <p:spPr>
          <a:xfrm>
            <a:off x="8941032" y="3395170"/>
            <a:ext cx="74385" cy="74385"/>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id="{5525FB4C-FB12-4C83-9F8C-34DA3B2914D2}"/>
              </a:ext>
            </a:extLst>
          </p:cNvPr>
          <p:cNvSpPr>
            <a:spLocks noChangeAspect="1"/>
          </p:cNvSpPr>
          <p:nvPr/>
        </p:nvSpPr>
        <p:spPr>
          <a:xfrm>
            <a:off x="8237755" y="3206398"/>
            <a:ext cx="74385" cy="74385"/>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id="{EB967ED8-EBD0-487F-8A66-E897F3C78907}"/>
              </a:ext>
            </a:extLst>
          </p:cNvPr>
          <p:cNvSpPr>
            <a:spLocks noChangeAspect="1"/>
          </p:cNvSpPr>
          <p:nvPr/>
        </p:nvSpPr>
        <p:spPr>
          <a:xfrm>
            <a:off x="8312140" y="2912222"/>
            <a:ext cx="74385" cy="74385"/>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a16="http://schemas.microsoft.com/office/drawing/2014/main" id="{4522CCB1-EC2A-438A-95C3-97B6CD54339D}"/>
              </a:ext>
            </a:extLst>
          </p:cNvPr>
          <p:cNvSpPr>
            <a:spLocks noChangeAspect="1"/>
          </p:cNvSpPr>
          <p:nvPr/>
        </p:nvSpPr>
        <p:spPr>
          <a:xfrm>
            <a:off x="8386525" y="2882958"/>
            <a:ext cx="74385" cy="74385"/>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a:extLst>
              <a:ext uri="{FF2B5EF4-FFF2-40B4-BE49-F238E27FC236}">
                <a16:creationId xmlns:a16="http://schemas.microsoft.com/office/drawing/2014/main" id="{D2DBC27E-1D5F-4AF2-936E-C399A7BEED2A}"/>
              </a:ext>
            </a:extLst>
          </p:cNvPr>
          <p:cNvSpPr>
            <a:spLocks noChangeAspect="1"/>
          </p:cNvSpPr>
          <p:nvPr/>
        </p:nvSpPr>
        <p:spPr>
          <a:xfrm>
            <a:off x="8460910" y="2708171"/>
            <a:ext cx="74385" cy="74385"/>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a16="http://schemas.microsoft.com/office/drawing/2014/main" id="{4A743F34-9315-4A64-B6A5-24401E0C9BD9}"/>
              </a:ext>
            </a:extLst>
          </p:cNvPr>
          <p:cNvSpPr>
            <a:spLocks noChangeAspect="1"/>
          </p:cNvSpPr>
          <p:nvPr/>
        </p:nvSpPr>
        <p:spPr>
          <a:xfrm>
            <a:off x="8423717" y="2745363"/>
            <a:ext cx="74385" cy="74385"/>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id="{0BD84752-1F29-49E4-B740-AAF7640C21F1}"/>
              </a:ext>
            </a:extLst>
          </p:cNvPr>
          <p:cNvSpPr>
            <a:spLocks noChangeAspect="1"/>
          </p:cNvSpPr>
          <p:nvPr/>
        </p:nvSpPr>
        <p:spPr>
          <a:xfrm>
            <a:off x="9878373" y="748669"/>
            <a:ext cx="74385" cy="74385"/>
          </a:xfrm>
          <a:prstGeom prst="ellipse">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Oval 136">
            <a:extLst>
              <a:ext uri="{FF2B5EF4-FFF2-40B4-BE49-F238E27FC236}">
                <a16:creationId xmlns:a16="http://schemas.microsoft.com/office/drawing/2014/main" id="{E316F54C-C0A2-4C51-B57E-55A0CB396CD9}"/>
              </a:ext>
            </a:extLst>
          </p:cNvPr>
          <p:cNvSpPr>
            <a:spLocks noChangeAspect="1"/>
          </p:cNvSpPr>
          <p:nvPr/>
        </p:nvSpPr>
        <p:spPr>
          <a:xfrm>
            <a:off x="9634522" y="1162385"/>
            <a:ext cx="74385" cy="74385"/>
          </a:xfrm>
          <a:prstGeom prst="ellipse">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Oval 138">
            <a:extLst>
              <a:ext uri="{FF2B5EF4-FFF2-40B4-BE49-F238E27FC236}">
                <a16:creationId xmlns:a16="http://schemas.microsoft.com/office/drawing/2014/main" id="{6F5FCBA8-B67F-4BF7-9306-EE799E0A65EE}"/>
              </a:ext>
            </a:extLst>
          </p:cNvPr>
          <p:cNvSpPr>
            <a:spLocks noChangeAspect="1"/>
          </p:cNvSpPr>
          <p:nvPr/>
        </p:nvSpPr>
        <p:spPr>
          <a:xfrm>
            <a:off x="8797021" y="1633567"/>
            <a:ext cx="74385" cy="74385"/>
          </a:xfrm>
          <a:prstGeom prst="ellipse">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id="{681999A3-21E6-4B35-989B-9EA62354730E}"/>
              </a:ext>
            </a:extLst>
          </p:cNvPr>
          <p:cNvSpPr>
            <a:spLocks noChangeAspect="1"/>
          </p:cNvSpPr>
          <p:nvPr/>
        </p:nvSpPr>
        <p:spPr>
          <a:xfrm>
            <a:off x="8349332" y="2130688"/>
            <a:ext cx="74385" cy="74385"/>
          </a:xfrm>
          <a:prstGeom prst="ellipse">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a16="http://schemas.microsoft.com/office/drawing/2014/main" id="{FBFB78BC-0A84-40CF-B9D7-8FFBD9ECE5AF}"/>
              </a:ext>
            </a:extLst>
          </p:cNvPr>
          <p:cNvSpPr>
            <a:spLocks noChangeAspect="1"/>
          </p:cNvSpPr>
          <p:nvPr/>
        </p:nvSpPr>
        <p:spPr>
          <a:xfrm>
            <a:off x="8460910" y="2002390"/>
            <a:ext cx="74385" cy="74385"/>
          </a:xfrm>
          <a:prstGeom prst="ellipse">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a16="http://schemas.microsoft.com/office/drawing/2014/main" id="{62B43227-ECC0-4FE9-943D-6205B9F0C001}"/>
              </a:ext>
            </a:extLst>
          </p:cNvPr>
          <p:cNvSpPr>
            <a:spLocks noChangeAspect="1"/>
          </p:cNvSpPr>
          <p:nvPr/>
        </p:nvSpPr>
        <p:spPr>
          <a:xfrm>
            <a:off x="8460910" y="2054215"/>
            <a:ext cx="74385" cy="74385"/>
          </a:xfrm>
          <a:prstGeom prst="ellipse">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id="{F83ECDFD-F533-4954-B06B-F9F8B4C16222}"/>
              </a:ext>
            </a:extLst>
          </p:cNvPr>
          <p:cNvSpPr>
            <a:spLocks noChangeAspect="1"/>
          </p:cNvSpPr>
          <p:nvPr/>
        </p:nvSpPr>
        <p:spPr>
          <a:xfrm>
            <a:off x="8612711" y="2050578"/>
            <a:ext cx="74385" cy="74385"/>
          </a:xfrm>
          <a:prstGeom prst="ellipse">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id="{4936561B-5D99-46DC-B6B4-E9A662DF23D0}"/>
              </a:ext>
            </a:extLst>
          </p:cNvPr>
          <p:cNvSpPr>
            <a:spLocks noChangeAspect="1"/>
          </p:cNvSpPr>
          <p:nvPr/>
        </p:nvSpPr>
        <p:spPr>
          <a:xfrm>
            <a:off x="8612710" y="2085382"/>
            <a:ext cx="74385" cy="74385"/>
          </a:xfrm>
          <a:prstGeom prst="ellipse">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1" name="Oval 150">
            <a:extLst>
              <a:ext uri="{FF2B5EF4-FFF2-40B4-BE49-F238E27FC236}">
                <a16:creationId xmlns:a16="http://schemas.microsoft.com/office/drawing/2014/main" id="{6BC727D0-D89C-4990-91D2-31F737DDA802}"/>
              </a:ext>
            </a:extLst>
          </p:cNvPr>
          <p:cNvSpPr>
            <a:spLocks noChangeAspect="1"/>
          </p:cNvSpPr>
          <p:nvPr/>
        </p:nvSpPr>
        <p:spPr>
          <a:xfrm>
            <a:off x="8933249" y="2213900"/>
            <a:ext cx="74385" cy="74385"/>
          </a:xfrm>
          <a:prstGeom prst="ellipse">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3" name="Oval 152">
            <a:extLst>
              <a:ext uri="{FF2B5EF4-FFF2-40B4-BE49-F238E27FC236}">
                <a16:creationId xmlns:a16="http://schemas.microsoft.com/office/drawing/2014/main" id="{2261A32F-5977-44ED-9743-A44F416D56D0}"/>
              </a:ext>
            </a:extLst>
          </p:cNvPr>
          <p:cNvSpPr>
            <a:spLocks noChangeAspect="1"/>
          </p:cNvSpPr>
          <p:nvPr/>
        </p:nvSpPr>
        <p:spPr>
          <a:xfrm>
            <a:off x="8891845" y="2168318"/>
            <a:ext cx="74385" cy="74385"/>
          </a:xfrm>
          <a:prstGeom prst="ellipse">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Oval 154">
            <a:extLst>
              <a:ext uri="{FF2B5EF4-FFF2-40B4-BE49-F238E27FC236}">
                <a16:creationId xmlns:a16="http://schemas.microsoft.com/office/drawing/2014/main" id="{6EFE1948-DF1C-4BB9-9AF7-421C27A31245}"/>
              </a:ext>
            </a:extLst>
          </p:cNvPr>
          <p:cNvSpPr>
            <a:spLocks noChangeAspect="1"/>
          </p:cNvSpPr>
          <p:nvPr/>
        </p:nvSpPr>
        <p:spPr>
          <a:xfrm>
            <a:off x="8461601" y="2622762"/>
            <a:ext cx="74385" cy="74385"/>
          </a:xfrm>
          <a:prstGeom prst="ellipse">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57D73588-7084-476F-97BD-124A85458797}"/>
              </a:ext>
            </a:extLst>
          </p:cNvPr>
          <p:cNvSpPr/>
          <p:nvPr/>
        </p:nvSpPr>
        <p:spPr>
          <a:xfrm>
            <a:off x="10788735" y="1028598"/>
            <a:ext cx="1273171" cy="109029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TextBox 168">
            <a:extLst>
              <a:ext uri="{FF2B5EF4-FFF2-40B4-BE49-F238E27FC236}">
                <a16:creationId xmlns:a16="http://schemas.microsoft.com/office/drawing/2014/main" id="{ABBD6BFE-1993-4A42-8F3F-34611E7EA95F}"/>
              </a:ext>
            </a:extLst>
          </p:cNvPr>
          <p:cNvSpPr txBox="1"/>
          <p:nvPr/>
        </p:nvSpPr>
        <p:spPr>
          <a:xfrm>
            <a:off x="10982926" y="1034552"/>
            <a:ext cx="553674" cy="276999"/>
          </a:xfrm>
          <a:prstGeom prst="rect">
            <a:avLst/>
          </a:prstGeom>
          <a:noFill/>
        </p:spPr>
        <p:txBody>
          <a:bodyPr wrap="square" rtlCol="0">
            <a:spAutoFit/>
          </a:bodyPr>
          <a:lstStyle/>
          <a:p>
            <a:r>
              <a:rPr lang="en-US" sz="1200" b="1" dirty="0">
                <a:latin typeface="Cambria" panose="02040503050406030204" pitchFamily="18" charset="0"/>
                <a:ea typeface="Cambria" panose="02040503050406030204" pitchFamily="18" charset="0"/>
              </a:rPr>
              <a:t>West</a:t>
            </a:r>
          </a:p>
        </p:txBody>
      </p:sp>
      <p:sp>
        <p:nvSpPr>
          <p:cNvPr id="171" name="TextBox 170">
            <a:extLst>
              <a:ext uri="{FF2B5EF4-FFF2-40B4-BE49-F238E27FC236}">
                <a16:creationId xmlns:a16="http://schemas.microsoft.com/office/drawing/2014/main" id="{02B4A51A-AC70-4584-BBB0-8D4DE587338A}"/>
              </a:ext>
            </a:extLst>
          </p:cNvPr>
          <p:cNvSpPr txBox="1"/>
          <p:nvPr/>
        </p:nvSpPr>
        <p:spPr>
          <a:xfrm>
            <a:off x="10982926" y="1237876"/>
            <a:ext cx="771255" cy="276999"/>
          </a:xfrm>
          <a:prstGeom prst="rect">
            <a:avLst/>
          </a:prstGeom>
          <a:noFill/>
        </p:spPr>
        <p:txBody>
          <a:bodyPr wrap="square" rtlCol="0">
            <a:spAutoFit/>
          </a:bodyPr>
          <a:lstStyle/>
          <a:p>
            <a:r>
              <a:rPr lang="en-US" sz="1200" b="1" dirty="0">
                <a:latin typeface="Cambria" panose="02040503050406030204" pitchFamily="18" charset="0"/>
                <a:ea typeface="Cambria" panose="02040503050406030204" pitchFamily="18" charset="0"/>
              </a:rPr>
              <a:t>Interior</a:t>
            </a:r>
          </a:p>
        </p:txBody>
      </p:sp>
      <p:sp>
        <p:nvSpPr>
          <p:cNvPr id="173" name="TextBox 172">
            <a:extLst>
              <a:ext uri="{FF2B5EF4-FFF2-40B4-BE49-F238E27FC236}">
                <a16:creationId xmlns:a16="http://schemas.microsoft.com/office/drawing/2014/main" id="{B9CAF340-66E4-4418-A769-EF48F5709C53}"/>
              </a:ext>
            </a:extLst>
          </p:cNvPr>
          <p:cNvSpPr txBox="1"/>
          <p:nvPr/>
        </p:nvSpPr>
        <p:spPr>
          <a:xfrm>
            <a:off x="10982369" y="1435247"/>
            <a:ext cx="1108462" cy="276999"/>
          </a:xfrm>
          <a:prstGeom prst="rect">
            <a:avLst/>
          </a:prstGeom>
          <a:noFill/>
        </p:spPr>
        <p:txBody>
          <a:bodyPr wrap="square" rtlCol="0">
            <a:spAutoFit/>
          </a:bodyPr>
          <a:lstStyle/>
          <a:p>
            <a:r>
              <a:rPr lang="en-US" sz="1200" b="1" dirty="0">
                <a:latin typeface="Cambria" panose="02040503050406030204" pitchFamily="18" charset="0"/>
                <a:ea typeface="Cambria" panose="02040503050406030204" pitchFamily="18" charset="0"/>
              </a:rPr>
              <a:t>Great Lakes</a:t>
            </a:r>
          </a:p>
        </p:txBody>
      </p:sp>
      <p:sp>
        <p:nvSpPr>
          <p:cNvPr id="175" name="TextBox 174">
            <a:extLst>
              <a:ext uri="{FF2B5EF4-FFF2-40B4-BE49-F238E27FC236}">
                <a16:creationId xmlns:a16="http://schemas.microsoft.com/office/drawing/2014/main" id="{337F563F-1F05-4753-9A06-ABC5FC29900C}"/>
              </a:ext>
            </a:extLst>
          </p:cNvPr>
          <p:cNvSpPr txBox="1"/>
          <p:nvPr/>
        </p:nvSpPr>
        <p:spPr>
          <a:xfrm>
            <a:off x="10982369" y="1638571"/>
            <a:ext cx="1108462" cy="276999"/>
          </a:xfrm>
          <a:prstGeom prst="rect">
            <a:avLst/>
          </a:prstGeom>
          <a:noFill/>
        </p:spPr>
        <p:txBody>
          <a:bodyPr wrap="square" rtlCol="0">
            <a:spAutoFit/>
          </a:bodyPr>
          <a:lstStyle/>
          <a:p>
            <a:r>
              <a:rPr lang="en-US" sz="1200" b="1" dirty="0">
                <a:latin typeface="Cambria" panose="02040503050406030204" pitchFamily="18" charset="0"/>
                <a:ea typeface="Cambria" panose="02040503050406030204" pitchFamily="18" charset="0"/>
              </a:rPr>
              <a:t>North East</a:t>
            </a:r>
          </a:p>
        </p:txBody>
      </p:sp>
      <p:sp>
        <p:nvSpPr>
          <p:cNvPr id="177" name="TextBox 176">
            <a:extLst>
              <a:ext uri="{FF2B5EF4-FFF2-40B4-BE49-F238E27FC236}">
                <a16:creationId xmlns:a16="http://schemas.microsoft.com/office/drawing/2014/main" id="{802CB8CE-8CB4-4895-9777-501353FA8EEF}"/>
              </a:ext>
            </a:extLst>
          </p:cNvPr>
          <p:cNvSpPr txBox="1"/>
          <p:nvPr/>
        </p:nvSpPr>
        <p:spPr>
          <a:xfrm>
            <a:off x="10982369" y="1847848"/>
            <a:ext cx="1108462" cy="276999"/>
          </a:xfrm>
          <a:prstGeom prst="rect">
            <a:avLst/>
          </a:prstGeom>
          <a:noFill/>
        </p:spPr>
        <p:txBody>
          <a:bodyPr wrap="square" rtlCol="0">
            <a:spAutoFit/>
          </a:bodyPr>
          <a:lstStyle/>
          <a:p>
            <a:r>
              <a:rPr lang="en-US" sz="1200" b="1" dirty="0">
                <a:latin typeface="Cambria" panose="02040503050406030204" pitchFamily="18" charset="0"/>
                <a:ea typeface="Cambria" panose="02040503050406030204" pitchFamily="18" charset="0"/>
              </a:rPr>
              <a:t>South East</a:t>
            </a:r>
          </a:p>
        </p:txBody>
      </p:sp>
      <p:sp>
        <p:nvSpPr>
          <p:cNvPr id="25" name="Oval 24">
            <a:extLst>
              <a:ext uri="{FF2B5EF4-FFF2-40B4-BE49-F238E27FC236}">
                <a16:creationId xmlns:a16="http://schemas.microsoft.com/office/drawing/2014/main" id="{A6C562FB-BF68-46D7-ADAB-6D412536A2DE}"/>
              </a:ext>
            </a:extLst>
          </p:cNvPr>
          <p:cNvSpPr>
            <a:spLocks noChangeAspect="1"/>
          </p:cNvSpPr>
          <p:nvPr/>
        </p:nvSpPr>
        <p:spPr>
          <a:xfrm>
            <a:off x="10853992" y="1156314"/>
            <a:ext cx="74385" cy="74385"/>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589C17D4-6E58-41DC-A64C-3ACEF61EA08A}"/>
              </a:ext>
            </a:extLst>
          </p:cNvPr>
          <p:cNvSpPr>
            <a:spLocks noChangeAspect="1"/>
          </p:cNvSpPr>
          <p:nvPr/>
        </p:nvSpPr>
        <p:spPr>
          <a:xfrm>
            <a:off x="10859446" y="1959127"/>
            <a:ext cx="74385" cy="74385"/>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86EB2635-BE3D-4054-BF6C-044AB835BFB8}"/>
              </a:ext>
            </a:extLst>
          </p:cNvPr>
          <p:cNvSpPr>
            <a:spLocks noChangeAspect="1"/>
          </p:cNvSpPr>
          <p:nvPr/>
        </p:nvSpPr>
        <p:spPr>
          <a:xfrm>
            <a:off x="10859446" y="1749924"/>
            <a:ext cx="74385" cy="74385"/>
          </a:xfrm>
          <a:prstGeom prst="ellipse">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419D2304-8FB1-4356-A08F-4BFE29148B15}"/>
              </a:ext>
            </a:extLst>
          </p:cNvPr>
          <p:cNvSpPr>
            <a:spLocks noChangeAspect="1"/>
          </p:cNvSpPr>
          <p:nvPr/>
        </p:nvSpPr>
        <p:spPr>
          <a:xfrm>
            <a:off x="10853992" y="1357228"/>
            <a:ext cx="74385" cy="74385"/>
          </a:xfrm>
          <a:prstGeom prst="ellipse">
            <a:avLst/>
          </a:prstGeom>
          <a:solidFill>
            <a:srgbClr val="ED7D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A07BC920-084A-4E90-A1BD-0CCD97C6B880}"/>
              </a:ext>
            </a:extLst>
          </p:cNvPr>
          <p:cNvSpPr>
            <a:spLocks noChangeAspect="1"/>
          </p:cNvSpPr>
          <p:nvPr/>
        </p:nvSpPr>
        <p:spPr>
          <a:xfrm>
            <a:off x="10853992" y="1540722"/>
            <a:ext cx="74385" cy="74385"/>
          </a:xfrm>
          <a:prstGeom prst="ellipse">
            <a:avLst/>
          </a:prstGeom>
          <a:solidFill>
            <a:srgbClr val="54823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9" name="Picture 178">
            <a:extLst>
              <a:ext uri="{FF2B5EF4-FFF2-40B4-BE49-F238E27FC236}">
                <a16:creationId xmlns:a16="http://schemas.microsoft.com/office/drawing/2014/main" id="{892CD7D9-B927-41D7-858E-04AE82DEC943}"/>
              </a:ext>
            </a:extLst>
          </p:cNvPr>
          <p:cNvPicPr>
            <a:picLocks noChangeAspect="1"/>
          </p:cNvPicPr>
          <p:nvPr/>
        </p:nvPicPr>
        <p:blipFill>
          <a:blip r:embed="rId4"/>
          <a:stretch>
            <a:fillRect/>
          </a:stretch>
        </p:blipFill>
        <p:spPr>
          <a:xfrm>
            <a:off x="805786" y="5028326"/>
            <a:ext cx="1310754" cy="1146147"/>
          </a:xfrm>
          <a:prstGeom prst="rect">
            <a:avLst/>
          </a:prstGeom>
        </p:spPr>
      </p:pic>
      <p:sp>
        <p:nvSpPr>
          <p:cNvPr id="246" name="Star: 5 Points 245">
            <a:extLst>
              <a:ext uri="{FF2B5EF4-FFF2-40B4-BE49-F238E27FC236}">
                <a16:creationId xmlns:a16="http://schemas.microsoft.com/office/drawing/2014/main" id="{8A6593C8-CCD1-4E3E-B8A3-09E779840DB9}"/>
              </a:ext>
            </a:extLst>
          </p:cNvPr>
          <p:cNvSpPr>
            <a:spLocks noChangeAspect="1"/>
          </p:cNvSpPr>
          <p:nvPr/>
        </p:nvSpPr>
        <p:spPr>
          <a:xfrm>
            <a:off x="7478840" y="2567806"/>
            <a:ext cx="143599" cy="143599"/>
          </a:xfrm>
          <a:prstGeom prst="star5">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022613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B2FEDBEC-B0FF-4764-AB45-1EA392B5A35C}"/>
              </a:ext>
            </a:extLst>
          </p:cNvPr>
          <p:cNvGrpSpPr/>
          <p:nvPr/>
        </p:nvGrpSpPr>
        <p:grpSpPr>
          <a:xfrm>
            <a:off x="500045" y="466724"/>
            <a:ext cx="8015313" cy="2400302"/>
            <a:chOff x="500045" y="466724"/>
            <a:chExt cx="8015313" cy="2400302"/>
          </a:xfrm>
        </p:grpSpPr>
        <p:pic>
          <p:nvPicPr>
            <p:cNvPr id="5" name="Picture 4">
              <a:extLst>
                <a:ext uri="{FF2B5EF4-FFF2-40B4-BE49-F238E27FC236}">
                  <a16:creationId xmlns:a16="http://schemas.microsoft.com/office/drawing/2014/main" id="{5D5A9D5B-34F4-4431-88D1-0B172B6AC264}"/>
                </a:ext>
              </a:extLst>
            </p:cNvPr>
            <p:cNvPicPr>
              <a:picLocks noChangeAspect="1"/>
            </p:cNvPicPr>
            <p:nvPr/>
          </p:nvPicPr>
          <p:blipFill>
            <a:blip r:embed="rId2"/>
            <a:stretch>
              <a:fillRect/>
            </a:stretch>
          </p:blipFill>
          <p:spPr>
            <a:xfrm>
              <a:off x="500045" y="466724"/>
              <a:ext cx="3019460" cy="2400302"/>
            </a:xfrm>
            <a:prstGeom prst="rect">
              <a:avLst/>
            </a:prstGeom>
          </p:spPr>
        </p:pic>
        <p:pic>
          <p:nvPicPr>
            <p:cNvPr id="6" name="Picture 5">
              <a:extLst>
                <a:ext uri="{FF2B5EF4-FFF2-40B4-BE49-F238E27FC236}">
                  <a16:creationId xmlns:a16="http://schemas.microsoft.com/office/drawing/2014/main" id="{60A33B3E-36A5-4E17-AE4A-E7F9E4804DB7}"/>
                </a:ext>
              </a:extLst>
            </p:cNvPr>
            <p:cNvPicPr>
              <a:picLocks noChangeAspect="1"/>
            </p:cNvPicPr>
            <p:nvPr/>
          </p:nvPicPr>
          <p:blipFill>
            <a:blip r:embed="rId3"/>
            <a:stretch>
              <a:fillRect/>
            </a:stretch>
          </p:blipFill>
          <p:spPr>
            <a:xfrm>
              <a:off x="3409245" y="466724"/>
              <a:ext cx="5106113" cy="1781424"/>
            </a:xfrm>
            <a:prstGeom prst="rect">
              <a:avLst/>
            </a:prstGeom>
          </p:spPr>
        </p:pic>
      </p:grpSp>
      <p:grpSp>
        <p:nvGrpSpPr>
          <p:cNvPr id="9" name="Group 8">
            <a:extLst>
              <a:ext uri="{FF2B5EF4-FFF2-40B4-BE49-F238E27FC236}">
                <a16:creationId xmlns:a16="http://schemas.microsoft.com/office/drawing/2014/main" id="{FA4A1E36-4DB9-446F-B0B7-C9FAE90A6630}"/>
              </a:ext>
            </a:extLst>
          </p:cNvPr>
          <p:cNvGrpSpPr/>
          <p:nvPr/>
        </p:nvGrpSpPr>
        <p:grpSpPr>
          <a:xfrm>
            <a:off x="638880" y="2867026"/>
            <a:ext cx="7504947" cy="2400302"/>
            <a:chOff x="610305" y="2867026"/>
            <a:chExt cx="7504947" cy="2400302"/>
          </a:xfrm>
        </p:grpSpPr>
        <p:pic>
          <p:nvPicPr>
            <p:cNvPr id="4" name="Picture 3">
              <a:extLst>
                <a:ext uri="{FF2B5EF4-FFF2-40B4-BE49-F238E27FC236}">
                  <a16:creationId xmlns:a16="http://schemas.microsoft.com/office/drawing/2014/main" id="{A203F3BD-D481-4210-82C7-326B19FE38E5}"/>
                </a:ext>
              </a:extLst>
            </p:cNvPr>
            <p:cNvPicPr>
              <a:picLocks noChangeAspect="1"/>
            </p:cNvPicPr>
            <p:nvPr/>
          </p:nvPicPr>
          <p:blipFill>
            <a:blip r:embed="rId4"/>
            <a:stretch>
              <a:fillRect/>
            </a:stretch>
          </p:blipFill>
          <p:spPr>
            <a:xfrm>
              <a:off x="610305" y="2867026"/>
              <a:ext cx="2798940" cy="2400302"/>
            </a:xfrm>
            <a:prstGeom prst="rect">
              <a:avLst/>
            </a:prstGeom>
          </p:spPr>
        </p:pic>
        <p:pic>
          <p:nvPicPr>
            <p:cNvPr id="7" name="Picture 6">
              <a:extLst>
                <a:ext uri="{FF2B5EF4-FFF2-40B4-BE49-F238E27FC236}">
                  <a16:creationId xmlns:a16="http://schemas.microsoft.com/office/drawing/2014/main" id="{64B7CE28-6E34-43DB-BB4F-1D1193EE0C3B}"/>
                </a:ext>
              </a:extLst>
            </p:cNvPr>
            <p:cNvPicPr>
              <a:picLocks noChangeAspect="1"/>
            </p:cNvPicPr>
            <p:nvPr/>
          </p:nvPicPr>
          <p:blipFill>
            <a:blip r:embed="rId5"/>
            <a:stretch>
              <a:fillRect/>
            </a:stretch>
          </p:blipFill>
          <p:spPr>
            <a:xfrm>
              <a:off x="3409245" y="2867026"/>
              <a:ext cx="4706007" cy="1829055"/>
            </a:xfrm>
            <a:prstGeom prst="rect">
              <a:avLst/>
            </a:prstGeom>
          </p:spPr>
        </p:pic>
      </p:grpSp>
      <p:sp>
        <p:nvSpPr>
          <p:cNvPr id="11" name="TextBox 10">
            <a:extLst>
              <a:ext uri="{FF2B5EF4-FFF2-40B4-BE49-F238E27FC236}">
                <a16:creationId xmlns:a16="http://schemas.microsoft.com/office/drawing/2014/main" id="{CA9A7CB9-F9E2-4D94-B470-9323C5811F79}"/>
              </a:ext>
            </a:extLst>
          </p:cNvPr>
          <p:cNvSpPr txBox="1"/>
          <p:nvPr/>
        </p:nvSpPr>
        <p:spPr>
          <a:xfrm>
            <a:off x="2999670" y="1926447"/>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sp>
        <p:nvSpPr>
          <p:cNvPr id="12" name="TextBox 11">
            <a:extLst>
              <a:ext uri="{FF2B5EF4-FFF2-40B4-BE49-F238E27FC236}">
                <a16:creationId xmlns:a16="http://schemas.microsoft.com/office/drawing/2014/main" id="{86A20C83-7592-4D3C-A0C6-61DCBFB5FFF6}"/>
              </a:ext>
            </a:extLst>
          </p:cNvPr>
          <p:cNvSpPr txBox="1"/>
          <p:nvPr/>
        </p:nvSpPr>
        <p:spPr>
          <a:xfrm>
            <a:off x="2918725" y="4326749"/>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spTree>
    <p:extLst>
      <p:ext uri="{BB962C8B-B14F-4D97-AF65-F5344CB8AC3E}">
        <p14:creationId xmlns:p14="http://schemas.microsoft.com/office/powerpoint/2010/main" val="204209272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49E5B07-67F9-4C5A-A786-3830D88365A0}"/>
              </a:ext>
            </a:extLst>
          </p:cNvPr>
          <p:cNvPicPr>
            <a:picLocks noChangeAspect="1"/>
          </p:cNvPicPr>
          <p:nvPr/>
        </p:nvPicPr>
        <p:blipFill>
          <a:blip r:embed="rId2"/>
          <a:stretch>
            <a:fillRect/>
          </a:stretch>
        </p:blipFill>
        <p:spPr>
          <a:xfrm>
            <a:off x="0" y="2600325"/>
            <a:ext cx="3171772" cy="2400911"/>
          </a:xfrm>
          <a:prstGeom prst="rect">
            <a:avLst/>
          </a:prstGeom>
        </p:spPr>
      </p:pic>
      <p:pic>
        <p:nvPicPr>
          <p:cNvPr id="6" name="Picture 5">
            <a:extLst>
              <a:ext uri="{FF2B5EF4-FFF2-40B4-BE49-F238E27FC236}">
                <a16:creationId xmlns:a16="http://schemas.microsoft.com/office/drawing/2014/main" id="{F579B23C-CB92-4D0D-91D4-9A7205B9D9AB}"/>
              </a:ext>
            </a:extLst>
          </p:cNvPr>
          <p:cNvPicPr>
            <a:picLocks noChangeAspect="1"/>
          </p:cNvPicPr>
          <p:nvPr/>
        </p:nvPicPr>
        <p:blipFill>
          <a:blip r:embed="rId3"/>
          <a:stretch>
            <a:fillRect/>
          </a:stretch>
        </p:blipFill>
        <p:spPr>
          <a:xfrm>
            <a:off x="214092" y="118864"/>
            <a:ext cx="2914819" cy="2400912"/>
          </a:xfrm>
          <a:prstGeom prst="rect">
            <a:avLst/>
          </a:prstGeom>
        </p:spPr>
      </p:pic>
      <p:pic>
        <p:nvPicPr>
          <p:cNvPr id="7" name="Picture 6">
            <a:extLst>
              <a:ext uri="{FF2B5EF4-FFF2-40B4-BE49-F238E27FC236}">
                <a16:creationId xmlns:a16="http://schemas.microsoft.com/office/drawing/2014/main" id="{ECF3A16A-AEFD-4373-9141-618111DA80CD}"/>
              </a:ext>
            </a:extLst>
          </p:cNvPr>
          <p:cNvPicPr>
            <a:picLocks noChangeAspect="1"/>
          </p:cNvPicPr>
          <p:nvPr/>
        </p:nvPicPr>
        <p:blipFill>
          <a:blip r:embed="rId4"/>
          <a:stretch>
            <a:fillRect/>
          </a:stretch>
        </p:blipFill>
        <p:spPr>
          <a:xfrm>
            <a:off x="3128911" y="118864"/>
            <a:ext cx="4360183" cy="1517633"/>
          </a:xfrm>
          <a:prstGeom prst="rect">
            <a:avLst/>
          </a:prstGeom>
        </p:spPr>
      </p:pic>
      <p:sp>
        <p:nvSpPr>
          <p:cNvPr id="8" name="TextBox 7">
            <a:extLst>
              <a:ext uri="{FF2B5EF4-FFF2-40B4-BE49-F238E27FC236}">
                <a16:creationId xmlns:a16="http://schemas.microsoft.com/office/drawing/2014/main" id="{04114BC1-0759-4FCA-B314-DF2023B1F052}"/>
              </a:ext>
            </a:extLst>
          </p:cNvPr>
          <p:cNvSpPr txBox="1"/>
          <p:nvPr/>
        </p:nvSpPr>
        <p:spPr>
          <a:xfrm>
            <a:off x="2609145" y="1451831"/>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sp>
        <p:nvSpPr>
          <p:cNvPr id="9" name="TextBox 8">
            <a:extLst>
              <a:ext uri="{FF2B5EF4-FFF2-40B4-BE49-F238E27FC236}">
                <a16:creationId xmlns:a16="http://schemas.microsoft.com/office/drawing/2014/main" id="{F82472CB-68A1-4B4E-97B4-C09AA2A3BB3E}"/>
              </a:ext>
            </a:extLst>
          </p:cNvPr>
          <p:cNvSpPr txBox="1"/>
          <p:nvPr/>
        </p:nvSpPr>
        <p:spPr>
          <a:xfrm>
            <a:off x="2609145" y="3933292"/>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pic>
        <p:nvPicPr>
          <p:cNvPr id="10" name="Picture 9">
            <a:extLst>
              <a:ext uri="{FF2B5EF4-FFF2-40B4-BE49-F238E27FC236}">
                <a16:creationId xmlns:a16="http://schemas.microsoft.com/office/drawing/2014/main" id="{4F114617-617F-4DEA-A888-56D308534695}"/>
              </a:ext>
            </a:extLst>
          </p:cNvPr>
          <p:cNvPicPr>
            <a:picLocks noChangeAspect="1"/>
          </p:cNvPicPr>
          <p:nvPr/>
        </p:nvPicPr>
        <p:blipFill>
          <a:blip r:embed="rId5"/>
          <a:stretch>
            <a:fillRect/>
          </a:stretch>
        </p:blipFill>
        <p:spPr>
          <a:xfrm>
            <a:off x="3171772" y="2600325"/>
            <a:ext cx="4737585" cy="1517633"/>
          </a:xfrm>
          <a:prstGeom prst="rect">
            <a:avLst/>
          </a:prstGeom>
        </p:spPr>
      </p:pic>
      <p:pic>
        <p:nvPicPr>
          <p:cNvPr id="3" name="Picture 2">
            <a:extLst>
              <a:ext uri="{FF2B5EF4-FFF2-40B4-BE49-F238E27FC236}">
                <a16:creationId xmlns:a16="http://schemas.microsoft.com/office/drawing/2014/main" id="{18530564-023C-4702-B35B-FC2B64686CF3}"/>
              </a:ext>
            </a:extLst>
          </p:cNvPr>
          <p:cNvPicPr>
            <a:picLocks noChangeAspect="1"/>
          </p:cNvPicPr>
          <p:nvPr/>
        </p:nvPicPr>
        <p:blipFill>
          <a:blip r:embed="rId6"/>
          <a:stretch>
            <a:fillRect/>
          </a:stretch>
        </p:blipFill>
        <p:spPr>
          <a:xfrm>
            <a:off x="8406033" y="118864"/>
            <a:ext cx="3571875" cy="1733550"/>
          </a:xfrm>
          <a:prstGeom prst="rect">
            <a:avLst/>
          </a:prstGeom>
        </p:spPr>
      </p:pic>
      <p:pic>
        <p:nvPicPr>
          <p:cNvPr id="11" name="Picture 10">
            <a:extLst>
              <a:ext uri="{FF2B5EF4-FFF2-40B4-BE49-F238E27FC236}">
                <a16:creationId xmlns:a16="http://schemas.microsoft.com/office/drawing/2014/main" id="{51E25C56-99B2-451B-B5A2-FB405F033860}"/>
              </a:ext>
            </a:extLst>
          </p:cNvPr>
          <p:cNvPicPr>
            <a:picLocks noChangeAspect="1"/>
          </p:cNvPicPr>
          <p:nvPr/>
        </p:nvPicPr>
        <p:blipFill>
          <a:blip r:embed="rId7"/>
          <a:stretch>
            <a:fillRect/>
          </a:stretch>
        </p:blipFill>
        <p:spPr>
          <a:xfrm>
            <a:off x="8367932" y="2130416"/>
            <a:ext cx="3648075" cy="1228725"/>
          </a:xfrm>
          <a:prstGeom prst="rect">
            <a:avLst/>
          </a:prstGeom>
        </p:spPr>
      </p:pic>
    </p:spTree>
    <p:extLst>
      <p:ext uri="{BB962C8B-B14F-4D97-AF65-F5344CB8AC3E}">
        <p14:creationId xmlns:p14="http://schemas.microsoft.com/office/powerpoint/2010/main" val="387683415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43FEBFB1-B163-45D4-8D5B-21194C486FD7}"/>
              </a:ext>
            </a:extLst>
          </p:cNvPr>
          <p:cNvGraphicFramePr>
            <a:graphicFrameLocks noGrp="1"/>
          </p:cNvGraphicFramePr>
          <p:nvPr>
            <p:extLst>
              <p:ext uri="{D42A27DB-BD31-4B8C-83A1-F6EECF244321}">
                <p14:modId xmlns:p14="http://schemas.microsoft.com/office/powerpoint/2010/main" val="1392837522"/>
              </p:ext>
            </p:extLst>
          </p:nvPr>
        </p:nvGraphicFramePr>
        <p:xfrm>
          <a:off x="1812022" y="91016"/>
          <a:ext cx="8322578" cy="4445000"/>
        </p:xfrm>
        <a:graphic>
          <a:graphicData uri="http://schemas.openxmlformats.org/drawingml/2006/table">
            <a:tbl>
              <a:tblPr firstRow="1" bandRow="1">
                <a:tableStyleId>{5C22544A-7EE6-4342-B048-85BDC9FD1C3A}</a:tableStyleId>
              </a:tblPr>
              <a:tblGrid>
                <a:gridCol w="1657618">
                  <a:extLst>
                    <a:ext uri="{9D8B030D-6E8A-4147-A177-3AD203B41FA5}">
                      <a16:colId xmlns:a16="http://schemas.microsoft.com/office/drawing/2014/main" val="1459506693"/>
                    </a:ext>
                  </a:extLst>
                </a:gridCol>
                <a:gridCol w="1666240">
                  <a:extLst>
                    <a:ext uri="{9D8B030D-6E8A-4147-A177-3AD203B41FA5}">
                      <a16:colId xmlns:a16="http://schemas.microsoft.com/office/drawing/2014/main" val="3442358163"/>
                    </a:ext>
                  </a:extLst>
                </a:gridCol>
                <a:gridCol w="1666240">
                  <a:extLst>
                    <a:ext uri="{9D8B030D-6E8A-4147-A177-3AD203B41FA5}">
                      <a16:colId xmlns:a16="http://schemas.microsoft.com/office/drawing/2014/main" val="3710553327"/>
                    </a:ext>
                  </a:extLst>
                </a:gridCol>
                <a:gridCol w="1666240">
                  <a:extLst>
                    <a:ext uri="{9D8B030D-6E8A-4147-A177-3AD203B41FA5}">
                      <a16:colId xmlns:a16="http://schemas.microsoft.com/office/drawing/2014/main" val="684725333"/>
                    </a:ext>
                  </a:extLst>
                </a:gridCol>
                <a:gridCol w="1666240">
                  <a:extLst>
                    <a:ext uri="{9D8B030D-6E8A-4147-A177-3AD203B41FA5}">
                      <a16:colId xmlns:a16="http://schemas.microsoft.com/office/drawing/2014/main" val="1633938409"/>
                    </a:ext>
                  </a:extLst>
                </a:gridCol>
              </a:tblGrid>
              <a:tr h="370840">
                <a:tc>
                  <a:txBody>
                    <a:bodyPr/>
                    <a:lstStyle/>
                    <a:p>
                      <a:r>
                        <a:rPr lang="en-US" dirty="0"/>
                        <a:t>Source</a:t>
                      </a:r>
                    </a:p>
                  </a:txBody>
                  <a:tcPr/>
                </a:tc>
                <a:tc>
                  <a:txBody>
                    <a:bodyPr/>
                    <a:lstStyle/>
                    <a:p>
                      <a:r>
                        <a:rPr lang="en-US" dirty="0"/>
                        <a:t>Baseline AEP</a:t>
                      </a:r>
                    </a:p>
                  </a:txBody>
                  <a:tcPr/>
                </a:tc>
                <a:tc>
                  <a:txBody>
                    <a:bodyPr/>
                    <a:lstStyle/>
                    <a:p>
                      <a:r>
                        <a:rPr lang="en-US" dirty="0"/>
                        <a:t>% AEP Gain</a:t>
                      </a:r>
                    </a:p>
                  </a:txBody>
                  <a:tcPr/>
                </a:tc>
                <a:tc>
                  <a:txBody>
                    <a:bodyPr/>
                    <a:lstStyle/>
                    <a:p>
                      <a:r>
                        <a:rPr lang="en-US" dirty="0"/>
                        <a:t>LCOE Baseline</a:t>
                      </a:r>
                    </a:p>
                  </a:txBody>
                  <a:tcPr/>
                </a:tc>
                <a:tc>
                  <a:txBody>
                    <a:bodyPr/>
                    <a:lstStyle/>
                    <a:p>
                      <a:r>
                        <a:rPr lang="en-US" dirty="0"/>
                        <a:t>% LCOE Change</a:t>
                      </a:r>
                    </a:p>
                  </a:txBody>
                  <a:tcPr/>
                </a:tc>
                <a:extLst>
                  <a:ext uri="{0D108BD9-81ED-4DB2-BD59-A6C34878D82A}">
                    <a16:rowId xmlns:a16="http://schemas.microsoft.com/office/drawing/2014/main" val="1030231200"/>
                  </a:ext>
                </a:extLst>
              </a:tr>
              <a:tr h="370840">
                <a:tc>
                  <a:txBody>
                    <a:bodyPr/>
                    <a:lstStyle/>
                    <a:p>
                      <a:r>
                        <a:rPr lang="en-US" dirty="0"/>
                        <a:t>Intercept</a:t>
                      </a:r>
                    </a:p>
                  </a:txBody>
                  <a:tcPr/>
                </a:tc>
                <a:tc>
                  <a:txBody>
                    <a:bodyPr/>
                    <a:lstStyle/>
                    <a:p>
                      <a:r>
                        <a:rPr lang="en-US" dirty="0"/>
                        <a:t>944.1</a:t>
                      </a:r>
                    </a:p>
                  </a:txBody>
                  <a:tcPr/>
                </a:tc>
                <a:tc>
                  <a:txBody>
                    <a:bodyPr/>
                    <a:lstStyle/>
                    <a:p>
                      <a:r>
                        <a:rPr lang="en-US" dirty="0"/>
                        <a:t>1.5</a:t>
                      </a:r>
                    </a:p>
                  </a:txBody>
                  <a:tcPr/>
                </a:tc>
                <a:tc>
                  <a:txBody>
                    <a:bodyPr/>
                    <a:lstStyle/>
                    <a:p>
                      <a:r>
                        <a:rPr lang="en-US" dirty="0"/>
                        <a:t>47.6</a:t>
                      </a:r>
                    </a:p>
                  </a:txBody>
                  <a:tcPr/>
                </a:tc>
                <a:tc>
                  <a:txBody>
                    <a:bodyPr/>
                    <a:lstStyle/>
                    <a:p>
                      <a:r>
                        <a:rPr lang="en-US" dirty="0"/>
                        <a:t>-0.03</a:t>
                      </a:r>
                    </a:p>
                  </a:txBody>
                  <a:tcPr/>
                </a:tc>
                <a:extLst>
                  <a:ext uri="{0D108BD9-81ED-4DB2-BD59-A6C34878D82A}">
                    <a16:rowId xmlns:a16="http://schemas.microsoft.com/office/drawing/2014/main" val="1275455298"/>
                  </a:ext>
                </a:extLst>
              </a:tr>
              <a:tr h="370840">
                <a:tc>
                  <a:txBody>
                    <a:bodyPr/>
                    <a:lstStyle/>
                    <a:p>
                      <a:r>
                        <a:rPr lang="en-US" dirty="0"/>
                        <a:t>X</a:t>
                      </a:r>
                    </a:p>
                  </a:txBody>
                  <a:tcPr/>
                </a:tc>
                <a:tc>
                  <a:txBody>
                    <a:bodyPr/>
                    <a:lstStyle/>
                    <a:p>
                      <a:r>
                        <a:rPr lang="en-US" dirty="0"/>
                        <a:t>275.6</a:t>
                      </a:r>
                    </a:p>
                  </a:txBody>
                  <a:tcPr/>
                </a:tc>
                <a:tc>
                  <a:txBody>
                    <a:bodyPr/>
                    <a:lstStyle/>
                    <a:p>
                      <a:r>
                        <a:rPr lang="en-US" dirty="0"/>
                        <a:t>-0.9</a:t>
                      </a:r>
                    </a:p>
                  </a:txBody>
                  <a:tcPr/>
                </a:tc>
                <a:tc>
                  <a:txBody>
                    <a:bodyPr/>
                    <a:lstStyle/>
                    <a:p>
                      <a:r>
                        <a:rPr lang="en-US" dirty="0"/>
                        <a:t>-22.3</a:t>
                      </a:r>
                    </a:p>
                  </a:txBody>
                  <a:tcPr/>
                </a:tc>
                <a:tc>
                  <a:txBody>
                    <a:bodyPr/>
                    <a:lstStyle/>
                    <a:p>
                      <a:r>
                        <a:rPr lang="en-US" dirty="0"/>
                        <a:t>0.02</a:t>
                      </a:r>
                    </a:p>
                  </a:txBody>
                  <a:tcPr/>
                </a:tc>
                <a:extLst>
                  <a:ext uri="{0D108BD9-81ED-4DB2-BD59-A6C34878D82A}">
                    <a16:rowId xmlns:a16="http://schemas.microsoft.com/office/drawing/2014/main" val="1223646373"/>
                  </a:ext>
                </a:extLst>
              </a:tr>
              <a:tr h="370840">
                <a:tc>
                  <a:txBody>
                    <a:bodyPr/>
                    <a:lstStyle/>
                    <a:p>
                      <a:r>
                        <a:rPr lang="en-US" dirty="0"/>
                        <a:t>Y</a:t>
                      </a:r>
                    </a:p>
                  </a:txBody>
                  <a:tcPr/>
                </a:tc>
                <a:tc>
                  <a:txBody>
                    <a:bodyPr/>
                    <a:lstStyle/>
                    <a:p>
                      <a:r>
                        <a:rPr lang="en-US" dirty="0"/>
                        <a:t>157.6</a:t>
                      </a:r>
                    </a:p>
                  </a:txBody>
                  <a:tcPr/>
                </a:tc>
                <a:tc>
                  <a:txBody>
                    <a:bodyPr/>
                    <a:lstStyle/>
                    <a:p>
                      <a:r>
                        <a:rPr lang="en-US" dirty="0"/>
                        <a:t>0.5</a:t>
                      </a:r>
                    </a:p>
                  </a:txBody>
                  <a:tcPr/>
                </a:tc>
                <a:tc>
                  <a:txBody>
                    <a:bodyPr/>
                    <a:lstStyle/>
                    <a:p>
                      <a:r>
                        <a:rPr lang="en-US" dirty="0"/>
                        <a:t>11.1</a:t>
                      </a:r>
                    </a:p>
                  </a:txBody>
                  <a:tcPr/>
                </a:tc>
                <a:tc>
                  <a:txBody>
                    <a:bodyPr/>
                    <a:lstStyle/>
                    <a:p>
                      <a:r>
                        <a:rPr lang="en-US" dirty="0"/>
                        <a:t>-0.01</a:t>
                      </a:r>
                    </a:p>
                  </a:txBody>
                  <a:tcPr/>
                </a:tc>
                <a:extLst>
                  <a:ext uri="{0D108BD9-81ED-4DB2-BD59-A6C34878D82A}">
                    <a16:rowId xmlns:a16="http://schemas.microsoft.com/office/drawing/2014/main" val="2457736151"/>
                  </a:ext>
                </a:extLst>
              </a:tr>
              <a:tr h="0">
                <a:tc>
                  <a:txBody>
                    <a:bodyPr/>
                    <a:lstStyle/>
                    <a:p>
                      <a:r>
                        <a:rPr lang="en-US" dirty="0"/>
                        <a:t>Z</a:t>
                      </a:r>
                    </a:p>
                  </a:txBody>
                  <a:tcPr/>
                </a:tc>
                <a:tc>
                  <a:txBody>
                    <a:bodyPr/>
                    <a:lstStyle/>
                    <a:p>
                      <a:r>
                        <a:rPr lang="en-US" dirty="0"/>
                        <a:t>53.1</a:t>
                      </a:r>
                    </a:p>
                  </a:txBody>
                  <a:tcPr/>
                </a:tc>
                <a:tc>
                  <a:txBody>
                    <a:bodyPr/>
                    <a:lstStyle/>
                    <a:p>
                      <a:r>
                        <a:rPr lang="en-US" dirty="0"/>
                        <a:t>-2.6</a:t>
                      </a:r>
                    </a:p>
                  </a:txBody>
                  <a:tcPr/>
                </a:tc>
                <a:tc>
                  <a:txBody>
                    <a:bodyPr/>
                    <a:lstStyle/>
                    <a:p>
                      <a:r>
                        <a:rPr lang="en-US" dirty="0"/>
                        <a:t>-9.6</a:t>
                      </a:r>
                    </a:p>
                  </a:txBody>
                  <a:tcPr/>
                </a:tc>
                <a:tc>
                  <a:txBody>
                    <a:bodyPr/>
                    <a:lstStyle/>
                    <a:p>
                      <a:r>
                        <a:rPr lang="en-US" dirty="0"/>
                        <a:t>0.06</a:t>
                      </a:r>
                    </a:p>
                  </a:txBody>
                  <a:tcPr/>
                </a:tc>
                <a:extLst>
                  <a:ext uri="{0D108BD9-81ED-4DB2-BD59-A6C34878D82A}">
                    <a16:rowId xmlns:a16="http://schemas.microsoft.com/office/drawing/2014/main" val="2826588161"/>
                  </a:ext>
                </a:extLst>
              </a:tr>
              <a:tr h="370840">
                <a:tc>
                  <a:txBody>
                    <a:bodyPr/>
                    <a:lstStyle/>
                    <a:p>
                      <a:r>
                        <a:rPr lang="en-US" dirty="0" err="1"/>
                        <a:t>X^2</a:t>
                      </a:r>
                      <a:endParaRPr lang="en-US" dirty="0"/>
                    </a:p>
                  </a:txBody>
                  <a:tcPr/>
                </a:tc>
                <a:tc>
                  <a:txBody>
                    <a:bodyPr/>
                    <a:lstStyle/>
                    <a:p>
                      <a:r>
                        <a:rPr lang="en-US" dirty="0"/>
                        <a:t>-38.0</a:t>
                      </a:r>
                    </a:p>
                  </a:txBody>
                  <a:tcPr/>
                </a:tc>
                <a:tc>
                  <a:txBody>
                    <a:bodyPr/>
                    <a:lstStyle/>
                    <a:p>
                      <a:r>
                        <a:rPr lang="en-US" dirty="0"/>
                        <a:t>0</a:t>
                      </a:r>
                    </a:p>
                  </a:txBody>
                  <a:tcPr/>
                </a:tc>
                <a:tc>
                  <a:txBody>
                    <a:bodyPr/>
                    <a:lstStyle/>
                    <a:p>
                      <a:r>
                        <a:rPr lang="en-US" dirty="0"/>
                        <a:t>10.1</a:t>
                      </a:r>
                    </a:p>
                  </a:txBody>
                  <a:tcPr/>
                </a:tc>
                <a:tc>
                  <a:txBody>
                    <a:bodyPr/>
                    <a:lstStyle/>
                    <a:p>
                      <a:r>
                        <a:rPr lang="en-US" dirty="0"/>
                        <a:t>0</a:t>
                      </a:r>
                    </a:p>
                  </a:txBody>
                  <a:tcPr/>
                </a:tc>
                <a:extLst>
                  <a:ext uri="{0D108BD9-81ED-4DB2-BD59-A6C34878D82A}">
                    <a16:rowId xmlns:a16="http://schemas.microsoft.com/office/drawing/2014/main" val="2372770712"/>
                  </a:ext>
                </a:extLst>
              </a:tr>
              <a:tr h="370840">
                <a:tc>
                  <a:txBody>
                    <a:bodyPr/>
                    <a:lstStyle/>
                    <a:p>
                      <a:r>
                        <a:rPr lang="en-US" dirty="0" err="1"/>
                        <a:t>Y^2</a:t>
                      </a:r>
                      <a:endParaRPr lang="en-US" dirty="0"/>
                    </a:p>
                  </a:txBody>
                  <a:tcPr/>
                </a:tc>
                <a:tc>
                  <a:txBody>
                    <a:bodyPr/>
                    <a:lstStyle/>
                    <a:p>
                      <a:r>
                        <a:rPr lang="en-US" dirty="0"/>
                        <a:t>-27.2</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2552314557"/>
                  </a:ext>
                </a:extLst>
              </a:tr>
              <a:tr h="370840">
                <a:tc>
                  <a:txBody>
                    <a:bodyPr/>
                    <a:lstStyle/>
                    <a:p>
                      <a:r>
                        <a:rPr lang="en-US" dirty="0" err="1"/>
                        <a:t>Z^2</a:t>
                      </a:r>
                      <a:endParaRPr lang="en-US" dirty="0"/>
                    </a:p>
                  </a:txBody>
                  <a:tcPr/>
                </a:tc>
                <a:tc>
                  <a:txBody>
                    <a:bodyPr/>
                    <a:lstStyle/>
                    <a:p>
                      <a:r>
                        <a:rPr lang="en-US" dirty="0"/>
                        <a:t>-27.0</a:t>
                      </a:r>
                    </a:p>
                  </a:txBody>
                  <a:tcPr/>
                </a:tc>
                <a:tc>
                  <a:txBody>
                    <a:bodyPr/>
                    <a:lstStyle/>
                    <a:p>
                      <a:r>
                        <a:rPr lang="en-US" dirty="0"/>
                        <a:t>1.6</a:t>
                      </a:r>
                    </a:p>
                  </a:txBody>
                  <a:tcPr/>
                </a:tc>
                <a:tc>
                  <a:txBody>
                    <a:bodyPr/>
                    <a:lstStyle/>
                    <a:p>
                      <a:r>
                        <a:rPr lang="en-US" dirty="0"/>
                        <a:t>5.9</a:t>
                      </a:r>
                    </a:p>
                  </a:txBody>
                  <a:tcPr/>
                </a:tc>
                <a:tc>
                  <a:txBody>
                    <a:bodyPr/>
                    <a:lstStyle/>
                    <a:p>
                      <a:r>
                        <a:rPr lang="en-US" dirty="0"/>
                        <a:t>-0.03</a:t>
                      </a:r>
                    </a:p>
                  </a:txBody>
                  <a:tcPr/>
                </a:tc>
                <a:extLst>
                  <a:ext uri="{0D108BD9-81ED-4DB2-BD59-A6C34878D82A}">
                    <a16:rowId xmlns:a16="http://schemas.microsoft.com/office/drawing/2014/main" val="3298261763"/>
                  </a:ext>
                </a:extLst>
              </a:tr>
              <a:tr h="370840">
                <a:tc>
                  <a:txBody>
                    <a:bodyPr/>
                    <a:lstStyle/>
                    <a:p>
                      <a:r>
                        <a:rPr lang="en-US" dirty="0" err="1"/>
                        <a:t>XY</a:t>
                      </a:r>
                      <a:endParaRPr lang="en-US" dirty="0"/>
                    </a:p>
                  </a:txBody>
                  <a:tcPr/>
                </a:tc>
                <a:tc>
                  <a:txBody>
                    <a:bodyPr/>
                    <a:lstStyle/>
                    <a:p>
                      <a:r>
                        <a:rPr lang="en-US" dirty="0"/>
                        <a:t>102.6</a:t>
                      </a:r>
                    </a:p>
                  </a:txBody>
                  <a:tcPr/>
                </a:tc>
                <a:tc>
                  <a:txBody>
                    <a:bodyPr/>
                    <a:lstStyle/>
                    <a:p>
                      <a:r>
                        <a:rPr lang="en-US" dirty="0"/>
                        <a:t>0</a:t>
                      </a:r>
                    </a:p>
                  </a:txBody>
                  <a:tcPr/>
                </a:tc>
                <a:tc>
                  <a:txBody>
                    <a:bodyPr/>
                    <a:lstStyle/>
                    <a:p>
                      <a:r>
                        <a:rPr lang="en-US" dirty="0"/>
                        <a:t>-8.5</a:t>
                      </a:r>
                    </a:p>
                  </a:txBody>
                  <a:tcPr/>
                </a:tc>
                <a:tc>
                  <a:txBody>
                    <a:bodyPr/>
                    <a:lstStyle/>
                    <a:p>
                      <a:r>
                        <a:rPr lang="en-US" dirty="0"/>
                        <a:t>0</a:t>
                      </a:r>
                    </a:p>
                  </a:txBody>
                  <a:tcPr/>
                </a:tc>
                <a:extLst>
                  <a:ext uri="{0D108BD9-81ED-4DB2-BD59-A6C34878D82A}">
                    <a16:rowId xmlns:a16="http://schemas.microsoft.com/office/drawing/2014/main" val="3650374137"/>
                  </a:ext>
                </a:extLst>
              </a:tr>
              <a:tr h="370840">
                <a:tc>
                  <a:txBody>
                    <a:bodyPr/>
                    <a:lstStyle/>
                    <a:p>
                      <a:r>
                        <a:rPr lang="en-US" dirty="0" err="1"/>
                        <a:t>XZ</a:t>
                      </a:r>
                      <a:endParaRPr lang="en-US" dirty="0"/>
                    </a:p>
                  </a:txBody>
                  <a:tcPr/>
                </a:tc>
                <a:tc>
                  <a:txBody>
                    <a:bodyPr/>
                    <a:lstStyle/>
                    <a:p>
                      <a:r>
                        <a:rPr lang="en-US" dirty="0"/>
                        <a:t>0</a:t>
                      </a:r>
                    </a:p>
                  </a:txBody>
                  <a:tcPr/>
                </a:tc>
                <a:tc>
                  <a:txBody>
                    <a:bodyPr/>
                    <a:lstStyle/>
                    <a:p>
                      <a:r>
                        <a:rPr lang="en-US" dirty="0"/>
                        <a:t>0.9</a:t>
                      </a:r>
                    </a:p>
                  </a:txBody>
                  <a:tcPr/>
                </a:tc>
                <a:tc>
                  <a:txBody>
                    <a:bodyPr/>
                    <a:lstStyle/>
                    <a:p>
                      <a:r>
                        <a:rPr lang="en-US" dirty="0"/>
                        <a:t>7.0</a:t>
                      </a:r>
                    </a:p>
                  </a:txBody>
                  <a:tcPr/>
                </a:tc>
                <a:tc>
                  <a:txBody>
                    <a:bodyPr/>
                    <a:lstStyle/>
                    <a:p>
                      <a:r>
                        <a:rPr lang="en-US" dirty="0"/>
                        <a:t>-0.02</a:t>
                      </a:r>
                    </a:p>
                  </a:txBody>
                  <a:tcPr/>
                </a:tc>
                <a:extLst>
                  <a:ext uri="{0D108BD9-81ED-4DB2-BD59-A6C34878D82A}">
                    <a16:rowId xmlns:a16="http://schemas.microsoft.com/office/drawing/2014/main" val="3822258986"/>
                  </a:ext>
                </a:extLst>
              </a:tr>
              <a:tr h="370840">
                <a:tc>
                  <a:txBody>
                    <a:bodyPr/>
                    <a:lstStyle/>
                    <a:p>
                      <a:r>
                        <a:rPr lang="en-US" dirty="0" err="1"/>
                        <a:t>ZY</a:t>
                      </a:r>
                      <a:endParaRPr lang="en-US" dirty="0"/>
                    </a:p>
                  </a:txBody>
                  <a:tcPr/>
                </a:tc>
                <a:tc>
                  <a:txBody>
                    <a:bodyPr/>
                    <a:lstStyle/>
                    <a:p>
                      <a:r>
                        <a:rPr lang="en-US" dirty="0"/>
                        <a:t>18.8</a:t>
                      </a:r>
                    </a:p>
                  </a:txBody>
                  <a:tcPr/>
                </a:tc>
                <a:tc>
                  <a:txBody>
                    <a:bodyPr/>
                    <a:lstStyle/>
                    <a:p>
                      <a:r>
                        <a:rPr lang="en-US" dirty="0"/>
                        <a:t>-0.4</a:t>
                      </a:r>
                    </a:p>
                  </a:txBody>
                  <a:tcPr/>
                </a:tc>
                <a:tc>
                  <a:txBody>
                    <a:bodyPr/>
                    <a:lstStyle/>
                    <a:p>
                      <a:r>
                        <a:rPr lang="en-US" dirty="0"/>
                        <a:t>-3.9</a:t>
                      </a:r>
                    </a:p>
                  </a:txBody>
                  <a:tcPr/>
                </a:tc>
                <a:tc>
                  <a:txBody>
                    <a:bodyPr/>
                    <a:lstStyle/>
                    <a:p>
                      <a:r>
                        <a:rPr lang="en-US" dirty="0"/>
                        <a:t>0.01</a:t>
                      </a:r>
                    </a:p>
                  </a:txBody>
                  <a:tcPr/>
                </a:tc>
                <a:extLst>
                  <a:ext uri="{0D108BD9-81ED-4DB2-BD59-A6C34878D82A}">
                    <a16:rowId xmlns:a16="http://schemas.microsoft.com/office/drawing/2014/main" val="3154025400"/>
                  </a:ext>
                </a:extLst>
              </a:tr>
              <a:tr h="370840">
                <a:tc>
                  <a:txBody>
                    <a:bodyPr/>
                    <a:lstStyle/>
                    <a:p>
                      <a:r>
                        <a:rPr lang="en-US" dirty="0"/>
                        <a:t>XYZ</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3950607962"/>
                  </a:ext>
                </a:extLst>
              </a:tr>
            </a:tbl>
          </a:graphicData>
        </a:graphic>
      </p:graphicFrame>
      <p:graphicFrame>
        <p:nvGraphicFramePr>
          <p:cNvPr id="6" name="Table 6">
            <a:extLst>
              <a:ext uri="{FF2B5EF4-FFF2-40B4-BE49-F238E27FC236}">
                <a16:creationId xmlns:a16="http://schemas.microsoft.com/office/drawing/2014/main" id="{15A66D00-EED7-4054-922F-2B1F299D32DB}"/>
              </a:ext>
            </a:extLst>
          </p:cNvPr>
          <p:cNvGraphicFramePr>
            <a:graphicFrameLocks noGrp="1"/>
          </p:cNvGraphicFramePr>
          <p:nvPr>
            <p:extLst>
              <p:ext uri="{D42A27DB-BD31-4B8C-83A1-F6EECF244321}">
                <p14:modId xmlns:p14="http://schemas.microsoft.com/office/powerpoint/2010/main" val="2431761858"/>
              </p:ext>
            </p:extLst>
          </p:nvPr>
        </p:nvGraphicFramePr>
        <p:xfrm>
          <a:off x="2133600" y="4910666"/>
          <a:ext cx="3914775" cy="1483360"/>
        </p:xfrm>
        <a:graphic>
          <a:graphicData uri="http://schemas.openxmlformats.org/drawingml/2006/table">
            <a:tbl>
              <a:tblPr firstRow="1" bandRow="1">
                <a:tableStyleId>{5C22544A-7EE6-4342-B048-85BDC9FD1C3A}</a:tableStyleId>
              </a:tblPr>
              <a:tblGrid>
                <a:gridCol w="2852738">
                  <a:extLst>
                    <a:ext uri="{9D8B030D-6E8A-4147-A177-3AD203B41FA5}">
                      <a16:colId xmlns:a16="http://schemas.microsoft.com/office/drawing/2014/main" val="3053308500"/>
                    </a:ext>
                  </a:extLst>
                </a:gridCol>
                <a:gridCol w="1062037">
                  <a:extLst>
                    <a:ext uri="{9D8B030D-6E8A-4147-A177-3AD203B41FA5}">
                      <a16:colId xmlns:a16="http://schemas.microsoft.com/office/drawing/2014/main" val="2661061454"/>
                    </a:ext>
                  </a:extLst>
                </a:gridCol>
              </a:tblGrid>
              <a:tr h="370840">
                <a:tc>
                  <a:txBody>
                    <a:bodyPr/>
                    <a:lstStyle/>
                    <a:p>
                      <a:r>
                        <a:rPr lang="en-US" dirty="0"/>
                        <a:t>Independent Variable</a:t>
                      </a:r>
                    </a:p>
                  </a:txBody>
                  <a:tcPr/>
                </a:tc>
                <a:tc>
                  <a:txBody>
                    <a:bodyPr/>
                    <a:lstStyle/>
                    <a:p>
                      <a:r>
                        <a:rPr lang="en-US" dirty="0"/>
                        <a:t>Symbol</a:t>
                      </a:r>
                    </a:p>
                  </a:txBody>
                  <a:tcPr/>
                </a:tc>
                <a:extLst>
                  <a:ext uri="{0D108BD9-81ED-4DB2-BD59-A6C34878D82A}">
                    <a16:rowId xmlns:a16="http://schemas.microsoft.com/office/drawing/2014/main" val="2370912240"/>
                  </a:ext>
                </a:extLst>
              </a:tr>
              <a:tr h="370840">
                <a:tc>
                  <a:txBody>
                    <a:bodyPr/>
                    <a:lstStyle/>
                    <a:p>
                      <a:r>
                        <a:rPr lang="en-US" dirty="0"/>
                        <a:t>Average Wind Speed</a:t>
                      </a:r>
                    </a:p>
                  </a:txBody>
                  <a:tcPr/>
                </a:tc>
                <a:tc>
                  <a:txBody>
                    <a:bodyPr/>
                    <a:lstStyle/>
                    <a:p>
                      <a:r>
                        <a:rPr lang="en-US" dirty="0"/>
                        <a:t>X</a:t>
                      </a:r>
                    </a:p>
                  </a:txBody>
                  <a:tcPr/>
                </a:tc>
                <a:extLst>
                  <a:ext uri="{0D108BD9-81ED-4DB2-BD59-A6C34878D82A}">
                    <a16:rowId xmlns:a16="http://schemas.microsoft.com/office/drawing/2014/main" val="1560702598"/>
                  </a:ext>
                </a:extLst>
              </a:tr>
              <a:tr h="370840">
                <a:tc>
                  <a:txBody>
                    <a:bodyPr/>
                    <a:lstStyle/>
                    <a:p>
                      <a:r>
                        <a:rPr lang="en-US" dirty="0"/>
                        <a:t>Turbine Specific Power</a:t>
                      </a:r>
                    </a:p>
                  </a:txBody>
                  <a:tcPr/>
                </a:tc>
                <a:tc>
                  <a:txBody>
                    <a:bodyPr/>
                    <a:lstStyle/>
                    <a:p>
                      <a:r>
                        <a:rPr lang="en-US" dirty="0"/>
                        <a:t>Y</a:t>
                      </a:r>
                    </a:p>
                  </a:txBody>
                  <a:tcPr/>
                </a:tc>
                <a:extLst>
                  <a:ext uri="{0D108BD9-81ED-4DB2-BD59-A6C34878D82A}">
                    <a16:rowId xmlns:a16="http://schemas.microsoft.com/office/drawing/2014/main" val="283771465"/>
                  </a:ext>
                </a:extLst>
              </a:tr>
              <a:tr h="370840">
                <a:tc>
                  <a:txBody>
                    <a:bodyPr/>
                    <a:lstStyle/>
                    <a:p>
                      <a:r>
                        <a:rPr lang="en-US" dirty="0"/>
                        <a:t>Turbine Relative Spacing</a:t>
                      </a:r>
                    </a:p>
                  </a:txBody>
                  <a:tcPr/>
                </a:tc>
                <a:tc>
                  <a:txBody>
                    <a:bodyPr/>
                    <a:lstStyle/>
                    <a:p>
                      <a:r>
                        <a:rPr lang="en-US" dirty="0"/>
                        <a:t>Z</a:t>
                      </a:r>
                    </a:p>
                  </a:txBody>
                  <a:tcPr/>
                </a:tc>
                <a:extLst>
                  <a:ext uri="{0D108BD9-81ED-4DB2-BD59-A6C34878D82A}">
                    <a16:rowId xmlns:a16="http://schemas.microsoft.com/office/drawing/2014/main" val="3970544060"/>
                  </a:ext>
                </a:extLst>
              </a:tr>
            </a:tbl>
          </a:graphicData>
        </a:graphic>
      </p:graphicFrame>
    </p:spTree>
    <p:extLst>
      <p:ext uri="{BB962C8B-B14F-4D97-AF65-F5344CB8AC3E}">
        <p14:creationId xmlns:p14="http://schemas.microsoft.com/office/powerpoint/2010/main" val="21220454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A23C95-05F9-42EF-B936-11529517DB8E}"/>
              </a:ext>
            </a:extLst>
          </p:cNvPr>
          <p:cNvSpPr>
            <a:spLocks noGrp="1"/>
          </p:cNvSpPr>
          <p:nvPr>
            <p:ph type="title"/>
          </p:nvPr>
        </p:nvSpPr>
        <p:spPr/>
        <p:txBody>
          <a:bodyPr/>
          <a:lstStyle/>
          <a:p>
            <a:r>
              <a:rPr lang="en-US" dirty="0"/>
              <a:t>New Plots for Color Adjustment and making sure all fonts and sizes etc. are consistent. </a:t>
            </a:r>
          </a:p>
        </p:txBody>
      </p:sp>
      <p:sp>
        <p:nvSpPr>
          <p:cNvPr id="3" name="Content Placeholder 2">
            <a:extLst>
              <a:ext uri="{FF2B5EF4-FFF2-40B4-BE49-F238E27FC236}">
                <a16:creationId xmlns:a16="http://schemas.microsoft.com/office/drawing/2014/main" id="{416B4B89-EDB4-4272-B59A-41D7F693C8E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25353359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a:extLst>
              <a:ext uri="{FF2B5EF4-FFF2-40B4-BE49-F238E27FC236}">
                <a16:creationId xmlns:a16="http://schemas.microsoft.com/office/drawing/2014/main" id="{A4B0E6DF-3919-4179-8DC3-28FDE7D4E3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5197" y="763573"/>
            <a:ext cx="5565361" cy="375186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B3F32FB-2605-4BD0-A07D-FBA5D4A0ADEC}"/>
              </a:ext>
            </a:extLst>
          </p:cNvPr>
          <p:cNvSpPr txBox="1"/>
          <p:nvPr/>
        </p:nvSpPr>
        <p:spPr>
          <a:xfrm>
            <a:off x="565552" y="3806396"/>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pic>
        <p:nvPicPr>
          <p:cNvPr id="1034" name="Picture 10">
            <a:extLst>
              <a:ext uri="{FF2B5EF4-FFF2-40B4-BE49-F238E27FC236}">
                <a16:creationId xmlns:a16="http://schemas.microsoft.com/office/drawing/2014/main" id="{1B646956-76C2-4C5A-90B6-556C6BF696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30913" y="761180"/>
            <a:ext cx="5672139" cy="375426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A36AF94-BD3D-4350-BB4B-AB367B6DF000}"/>
              </a:ext>
            </a:extLst>
          </p:cNvPr>
          <p:cNvSpPr txBox="1"/>
          <p:nvPr/>
        </p:nvSpPr>
        <p:spPr>
          <a:xfrm>
            <a:off x="6629394" y="3806396"/>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spTree>
    <p:extLst>
      <p:ext uri="{BB962C8B-B14F-4D97-AF65-F5344CB8AC3E}">
        <p14:creationId xmlns:p14="http://schemas.microsoft.com/office/powerpoint/2010/main" val="368056690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6" name="Picture 8">
            <a:extLst>
              <a:ext uri="{FF2B5EF4-FFF2-40B4-BE49-F238E27FC236}">
                <a16:creationId xmlns:a16="http://schemas.microsoft.com/office/drawing/2014/main" id="{16F93182-138C-40A2-912E-E851DB6EB8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77575" y="220351"/>
            <a:ext cx="6070567" cy="414444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A698F99-F8A6-4ECB-809C-86C1160A4AE8}"/>
              </a:ext>
            </a:extLst>
          </p:cNvPr>
          <p:cNvSpPr txBox="1"/>
          <p:nvPr/>
        </p:nvSpPr>
        <p:spPr>
          <a:xfrm>
            <a:off x="6349495" y="3537949"/>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pic>
        <p:nvPicPr>
          <p:cNvPr id="2058" name="Picture 10">
            <a:extLst>
              <a:ext uri="{FF2B5EF4-FFF2-40B4-BE49-F238E27FC236}">
                <a16:creationId xmlns:a16="http://schemas.microsoft.com/office/drawing/2014/main" id="{752F5CDD-E951-418E-8B40-C2B0DBABF2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8952" y="220351"/>
            <a:ext cx="6070567" cy="404704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462A690-D8DA-4999-B7FD-EB3C6F6058D2}"/>
              </a:ext>
            </a:extLst>
          </p:cNvPr>
          <p:cNvSpPr txBox="1"/>
          <p:nvPr/>
        </p:nvSpPr>
        <p:spPr>
          <a:xfrm>
            <a:off x="278928" y="3537949"/>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spTree>
    <p:extLst>
      <p:ext uri="{BB962C8B-B14F-4D97-AF65-F5344CB8AC3E}">
        <p14:creationId xmlns:p14="http://schemas.microsoft.com/office/powerpoint/2010/main" val="358894234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6B28602F-F374-4146-B612-5163F5A543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22499"/>
            <a:ext cx="5638800" cy="412432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F0A73CAA-F6C6-400F-BE66-54CC494255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09417" y="122499"/>
            <a:ext cx="5429250" cy="41243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8393588-1B04-41FB-A6CD-79316437B0EA}"/>
              </a:ext>
            </a:extLst>
          </p:cNvPr>
          <p:cNvSpPr txBox="1"/>
          <p:nvPr/>
        </p:nvSpPr>
        <p:spPr>
          <a:xfrm>
            <a:off x="628203" y="3244334"/>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sp>
        <p:nvSpPr>
          <p:cNvPr id="6" name="TextBox 5">
            <a:extLst>
              <a:ext uri="{FF2B5EF4-FFF2-40B4-BE49-F238E27FC236}">
                <a16:creationId xmlns:a16="http://schemas.microsoft.com/office/drawing/2014/main" id="{3A5386D2-A9F5-4D6A-B1FE-F877ADA6BA00}"/>
              </a:ext>
            </a:extLst>
          </p:cNvPr>
          <p:cNvSpPr txBox="1"/>
          <p:nvPr/>
        </p:nvSpPr>
        <p:spPr>
          <a:xfrm>
            <a:off x="6661285" y="3244334"/>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spTree>
    <p:extLst>
      <p:ext uri="{BB962C8B-B14F-4D97-AF65-F5344CB8AC3E}">
        <p14:creationId xmlns:p14="http://schemas.microsoft.com/office/powerpoint/2010/main" val="320447550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157FE326-B230-4DF9-9552-565B28D719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892793" cy="3139126"/>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DBB0BB36-ACC7-4D6F-9763-E58262BB92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14" y="3213460"/>
            <a:ext cx="3899707" cy="3139126"/>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C0177B3B-79C1-40AA-B2D5-D1E84CA7A4B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92793" y="0"/>
            <a:ext cx="3892793" cy="3139126"/>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CA64FAFD-AC98-4322-8024-CB3C5CA0314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89335" y="3213460"/>
            <a:ext cx="3899707" cy="3139126"/>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a:extLst>
              <a:ext uri="{FF2B5EF4-FFF2-40B4-BE49-F238E27FC236}">
                <a16:creationId xmlns:a16="http://schemas.microsoft.com/office/drawing/2014/main" id="{20E2ED59-67B8-4155-AB72-8E71B5FEA81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92498" y="0"/>
            <a:ext cx="3892793" cy="3139126"/>
          </a:xfrm>
          <a:prstGeom prst="rect">
            <a:avLst/>
          </a:prstGeom>
          <a:noFill/>
          <a:extLst>
            <a:ext uri="{909E8E84-426E-40DD-AFC4-6F175D3DCCD1}">
              <a14:hiddenFill xmlns:a14="http://schemas.microsoft.com/office/drawing/2010/main">
                <a:solidFill>
                  <a:srgbClr val="FFFFFF"/>
                </a:solidFill>
              </a14:hiddenFill>
            </a:ext>
          </a:extLst>
        </p:spPr>
      </p:pic>
      <p:pic>
        <p:nvPicPr>
          <p:cNvPr id="4108" name="Picture 12">
            <a:extLst>
              <a:ext uri="{FF2B5EF4-FFF2-40B4-BE49-F238E27FC236}">
                <a16:creationId xmlns:a16="http://schemas.microsoft.com/office/drawing/2014/main" id="{F6CDB66C-2203-4CB0-8855-2F89A032904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792498" y="3213460"/>
            <a:ext cx="3899707" cy="313912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643D59E-2C3A-45A3-9BCE-577454A6F466}"/>
              </a:ext>
            </a:extLst>
          </p:cNvPr>
          <p:cNvSpPr txBox="1"/>
          <p:nvPr/>
        </p:nvSpPr>
        <p:spPr>
          <a:xfrm>
            <a:off x="359755" y="5618418"/>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sp>
        <p:nvSpPr>
          <p:cNvPr id="5" name="TextBox 4">
            <a:extLst>
              <a:ext uri="{FF2B5EF4-FFF2-40B4-BE49-F238E27FC236}">
                <a16:creationId xmlns:a16="http://schemas.microsoft.com/office/drawing/2014/main" id="{AD26B353-FFC5-4136-B5D7-6CF219566603}"/>
              </a:ext>
            </a:extLst>
          </p:cNvPr>
          <p:cNvSpPr txBox="1"/>
          <p:nvPr/>
        </p:nvSpPr>
        <p:spPr>
          <a:xfrm>
            <a:off x="4259462" y="5618418"/>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sp>
        <p:nvSpPr>
          <p:cNvPr id="6" name="TextBox 5">
            <a:extLst>
              <a:ext uri="{FF2B5EF4-FFF2-40B4-BE49-F238E27FC236}">
                <a16:creationId xmlns:a16="http://schemas.microsoft.com/office/drawing/2014/main" id="{0B7355E5-D6F1-46A7-86B1-509C5A15C4E4}"/>
              </a:ext>
            </a:extLst>
          </p:cNvPr>
          <p:cNvSpPr txBox="1"/>
          <p:nvPr/>
        </p:nvSpPr>
        <p:spPr>
          <a:xfrm>
            <a:off x="8155711" y="5618418"/>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c</a:t>
            </a:r>
          </a:p>
        </p:txBody>
      </p:sp>
      <p:sp>
        <p:nvSpPr>
          <p:cNvPr id="7" name="TextBox 6">
            <a:extLst>
              <a:ext uri="{FF2B5EF4-FFF2-40B4-BE49-F238E27FC236}">
                <a16:creationId xmlns:a16="http://schemas.microsoft.com/office/drawing/2014/main" id="{93014E5D-2C05-4201-9806-FB315D6364C8}"/>
              </a:ext>
            </a:extLst>
          </p:cNvPr>
          <p:cNvSpPr txBox="1"/>
          <p:nvPr/>
        </p:nvSpPr>
        <p:spPr>
          <a:xfrm>
            <a:off x="359755" y="2381666"/>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d</a:t>
            </a:r>
          </a:p>
        </p:txBody>
      </p:sp>
      <p:sp>
        <p:nvSpPr>
          <p:cNvPr id="8" name="TextBox 7">
            <a:extLst>
              <a:ext uri="{FF2B5EF4-FFF2-40B4-BE49-F238E27FC236}">
                <a16:creationId xmlns:a16="http://schemas.microsoft.com/office/drawing/2014/main" id="{FAA8AABD-7E7A-4E14-A6AC-A4F79F85BB8A}"/>
              </a:ext>
            </a:extLst>
          </p:cNvPr>
          <p:cNvSpPr txBox="1"/>
          <p:nvPr/>
        </p:nvSpPr>
        <p:spPr>
          <a:xfrm>
            <a:off x="4252548" y="2369644"/>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e</a:t>
            </a:r>
          </a:p>
        </p:txBody>
      </p:sp>
      <p:sp>
        <p:nvSpPr>
          <p:cNvPr id="9" name="TextBox 8">
            <a:extLst>
              <a:ext uri="{FF2B5EF4-FFF2-40B4-BE49-F238E27FC236}">
                <a16:creationId xmlns:a16="http://schemas.microsoft.com/office/drawing/2014/main" id="{22454D9D-733F-4E82-B755-0166A592539C}"/>
              </a:ext>
            </a:extLst>
          </p:cNvPr>
          <p:cNvSpPr txBox="1"/>
          <p:nvPr/>
        </p:nvSpPr>
        <p:spPr>
          <a:xfrm>
            <a:off x="8145341" y="2381666"/>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f</a:t>
            </a:r>
          </a:p>
        </p:txBody>
      </p:sp>
    </p:spTree>
    <p:extLst>
      <p:ext uri="{BB962C8B-B14F-4D97-AF65-F5344CB8AC3E}">
        <p14:creationId xmlns:p14="http://schemas.microsoft.com/office/powerpoint/2010/main" val="2650538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a:extLst>
              <a:ext uri="{FF2B5EF4-FFF2-40B4-BE49-F238E27FC236}">
                <a16:creationId xmlns:a16="http://schemas.microsoft.com/office/drawing/2014/main" id="{BA08F0C2-14EA-40E2-90E7-01AAEC0CDE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430940" cy="2766691"/>
          </a:xfrm>
          <a:prstGeom prst="rect">
            <a:avLst/>
          </a:prstGeom>
          <a:noFill/>
          <a:extLst>
            <a:ext uri="{909E8E84-426E-40DD-AFC4-6F175D3DCCD1}">
              <a14:hiddenFill xmlns:a14="http://schemas.microsoft.com/office/drawing/2010/main">
                <a:solidFill>
                  <a:srgbClr val="FFFFFF"/>
                </a:solidFill>
              </a14:hiddenFill>
            </a:ext>
          </a:extLst>
        </p:spPr>
      </p:pic>
      <p:pic>
        <p:nvPicPr>
          <p:cNvPr id="10244" name="Picture 4">
            <a:extLst>
              <a:ext uri="{FF2B5EF4-FFF2-40B4-BE49-F238E27FC236}">
                <a16:creationId xmlns:a16="http://schemas.microsoft.com/office/drawing/2014/main" id="{A162EB4A-DB0A-4355-AD72-2A44C4FA52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4" y="2937606"/>
            <a:ext cx="3437034" cy="2766690"/>
          </a:xfrm>
          <a:prstGeom prst="rect">
            <a:avLst/>
          </a:prstGeom>
          <a:noFill/>
          <a:extLst>
            <a:ext uri="{909E8E84-426E-40DD-AFC4-6F175D3DCCD1}">
              <a14:hiddenFill xmlns:a14="http://schemas.microsoft.com/office/drawing/2010/main">
                <a:solidFill>
                  <a:srgbClr val="FFFFFF"/>
                </a:solidFill>
              </a14:hiddenFill>
            </a:ext>
          </a:extLst>
        </p:spPr>
      </p:pic>
      <p:pic>
        <p:nvPicPr>
          <p:cNvPr id="10246" name="Picture 6">
            <a:extLst>
              <a:ext uri="{FF2B5EF4-FFF2-40B4-BE49-F238E27FC236}">
                <a16:creationId xmlns:a16="http://schemas.microsoft.com/office/drawing/2014/main" id="{F18079F8-FFE9-4F99-B16E-9F3CB94BA9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50934" y="-1"/>
            <a:ext cx="3430940" cy="2766691"/>
          </a:xfrm>
          <a:prstGeom prst="rect">
            <a:avLst/>
          </a:prstGeom>
          <a:noFill/>
          <a:extLst>
            <a:ext uri="{909E8E84-426E-40DD-AFC4-6F175D3DCCD1}">
              <a14:hiddenFill xmlns:a14="http://schemas.microsoft.com/office/drawing/2010/main">
                <a:solidFill>
                  <a:srgbClr val="FFFFFF"/>
                </a:solidFill>
              </a14:hiddenFill>
            </a:ext>
          </a:extLst>
        </p:spPr>
      </p:pic>
      <p:pic>
        <p:nvPicPr>
          <p:cNvPr id="10248" name="Picture 8">
            <a:extLst>
              <a:ext uri="{FF2B5EF4-FFF2-40B4-BE49-F238E27FC236}">
                <a16:creationId xmlns:a16="http://schemas.microsoft.com/office/drawing/2014/main" id="{FD20FFB1-30E1-4B39-B7D4-1BC9F0962E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50934" y="2937606"/>
            <a:ext cx="3437033" cy="2766690"/>
          </a:xfrm>
          <a:prstGeom prst="rect">
            <a:avLst/>
          </a:prstGeom>
          <a:noFill/>
          <a:extLst>
            <a:ext uri="{909E8E84-426E-40DD-AFC4-6F175D3DCCD1}">
              <a14:hiddenFill xmlns:a14="http://schemas.microsoft.com/office/drawing/2010/main">
                <a:solidFill>
                  <a:srgbClr val="FFFFFF"/>
                </a:solidFill>
              </a14:hiddenFill>
            </a:ext>
          </a:extLst>
        </p:spPr>
      </p:pic>
      <p:pic>
        <p:nvPicPr>
          <p:cNvPr id="10252" name="Picture 12">
            <a:extLst>
              <a:ext uri="{FF2B5EF4-FFF2-40B4-BE49-F238E27FC236}">
                <a16:creationId xmlns:a16="http://schemas.microsoft.com/office/drawing/2014/main" id="{EE31AF49-D55E-4664-98C7-EFAE66D1A04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75780" y="2937606"/>
            <a:ext cx="3437034" cy="276669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4FA6915D-86F2-476B-A4CF-ED4930C1C4E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881874" y="0"/>
            <a:ext cx="3430940" cy="276669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935B7F5-3DBD-4600-A52C-510FE3370F6A}"/>
              </a:ext>
            </a:extLst>
          </p:cNvPr>
          <p:cNvSpPr txBox="1"/>
          <p:nvPr/>
        </p:nvSpPr>
        <p:spPr>
          <a:xfrm>
            <a:off x="275865" y="5006022"/>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sp>
        <p:nvSpPr>
          <p:cNvPr id="5" name="TextBox 4">
            <a:extLst>
              <a:ext uri="{FF2B5EF4-FFF2-40B4-BE49-F238E27FC236}">
                <a16:creationId xmlns:a16="http://schemas.microsoft.com/office/drawing/2014/main" id="{A191D670-4310-4A1D-B49D-EF732DCE7D52}"/>
              </a:ext>
            </a:extLst>
          </p:cNvPr>
          <p:cNvSpPr txBox="1"/>
          <p:nvPr/>
        </p:nvSpPr>
        <p:spPr>
          <a:xfrm>
            <a:off x="3783862" y="5015557"/>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sp>
        <p:nvSpPr>
          <p:cNvPr id="6" name="TextBox 5">
            <a:extLst>
              <a:ext uri="{FF2B5EF4-FFF2-40B4-BE49-F238E27FC236}">
                <a16:creationId xmlns:a16="http://schemas.microsoft.com/office/drawing/2014/main" id="{7AC8CA00-0386-40E7-8B28-58204F5DC73D}"/>
              </a:ext>
            </a:extLst>
          </p:cNvPr>
          <p:cNvSpPr txBox="1"/>
          <p:nvPr/>
        </p:nvSpPr>
        <p:spPr>
          <a:xfrm>
            <a:off x="7192905" y="5015557"/>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c</a:t>
            </a:r>
          </a:p>
        </p:txBody>
      </p:sp>
      <p:sp>
        <p:nvSpPr>
          <p:cNvPr id="7" name="TextBox 6">
            <a:extLst>
              <a:ext uri="{FF2B5EF4-FFF2-40B4-BE49-F238E27FC236}">
                <a16:creationId xmlns:a16="http://schemas.microsoft.com/office/drawing/2014/main" id="{E610ADD1-0CB6-4A9F-BB65-3F55308DF999}"/>
              </a:ext>
            </a:extLst>
          </p:cNvPr>
          <p:cNvSpPr txBox="1"/>
          <p:nvPr/>
        </p:nvSpPr>
        <p:spPr>
          <a:xfrm>
            <a:off x="275865" y="2089197"/>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d</a:t>
            </a:r>
          </a:p>
        </p:txBody>
      </p:sp>
      <p:sp>
        <p:nvSpPr>
          <p:cNvPr id="8" name="TextBox 7">
            <a:extLst>
              <a:ext uri="{FF2B5EF4-FFF2-40B4-BE49-F238E27FC236}">
                <a16:creationId xmlns:a16="http://schemas.microsoft.com/office/drawing/2014/main" id="{45B4ED5D-4764-4203-B17B-267B341EBD86}"/>
              </a:ext>
            </a:extLst>
          </p:cNvPr>
          <p:cNvSpPr txBox="1"/>
          <p:nvPr/>
        </p:nvSpPr>
        <p:spPr>
          <a:xfrm>
            <a:off x="3726799" y="2084498"/>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e</a:t>
            </a:r>
          </a:p>
        </p:txBody>
      </p:sp>
      <p:sp>
        <p:nvSpPr>
          <p:cNvPr id="9" name="TextBox 8">
            <a:extLst>
              <a:ext uri="{FF2B5EF4-FFF2-40B4-BE49-F238E27FC236}">
                <a16:creationId xmlns:a16="http://schemas.microsoft.com/office/drawing/2014/main" id="{BDE9B4FF-6534-423C-820E-85DC61E8C479}"/>
              </a:ext>
            </a:extLst>
          </p:cNvPr>
          <p:cNvSpPr txBox="1"/>
          <p:nvPr/>
        </p:nvSpPr>
        <p:spPr>
          <a:xfrm>
            <a:off x="7177733" y="2084498"/>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f</a:t>
            </a:r>
          </a:p>
        </p:txBody>
      </p:sp>
    </p:spTree>
    <p:extLst>
      <p:ext uri="{BB962C8B-B14F-4D97-AF65-F5344CB8AC3E}">
        <p14:creationId xmlns:p14="http://schemas.microsoft.com/office/powerpoint/2010/main" val="289565643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F09568E4-CB91-4F84-B7DF-FC95FB0769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085" y="116755"/>
            <a:ext cx="5438775" cy="4324350"/>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8E94050D-5066-4115-BD31-83B22EC2C5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16755"/>
            <a:ext cx="5438775" cy="4324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77900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9406FFE-1A45-490F-92B6-B9E684B90591}"/>
              </a:ext>
            </a:extLst>
          </p:cNvPr>
          <p:cNvPicPr>
            <a:picLocks noChangeAspect="1"/>
          </p:cNvPicPr>
          <p:nvPr/>
        </p:nvPicPr>
        <p:blipFill>
          <a:blip r:embed="rId2"/>
          <a:stretch>
            <a:fillRect/>
          </a:stretch>
        </p:blipFill>
        <p:spPr>
          <a:xfrm>
            <a:off x="1566279" y="1828661"/>
            <a:ext cx="9059441" cy="3200677"/>
          </a:xfrm>
          <a:prstGeom prst="rect">
            <a:avLst/>
          </a:prstGeom>
        </p:spPr>
      </p:pic>
    </p:spTree>
    <p:extLst>
      <p:ext uri="{BB962C8B-B14F-4D97-AF65-F5344CB8AC3E}">
        <p14:creationId xmlns:p14="http://schemas.microsoft.com/office/powerpoint/2010/main" val="202226591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D4AC260C-4CF2-4CDE-85EF-C10DA41B86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4055771" cy="3300707"/>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D6B3ABA1-E8B0-47B8-8FBE-F3B68A29E3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86975" y="0"/>
            <a:ext cx="4149255" cy="3300707"/>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DFFDD958-34D3-41DC-9B1D-8CA17FF5B5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36230" y="-1"/>
            <a:ext cx="4149255" cy="3300707"/>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a:extLst>
              <a:ext uri="{FF2B5EF4-FFF2-40B4-BE49-F238E27FC236}">
                <a16:creationId xmlns:a16="http://schemas.microsoft.com/office/drawing/2014/main" id="{9CCD2E22-01B3-4F3B-BA78-20D1BBF2870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3300705"/>
            <a:ext cx="4055771" cy="3300707"/>
          </a:xfrm>
          <a:prstGeom prst="rect">
            <a:avLst/>
          </a:prstGeom>
          <a:noFill/>
          <a:extLst>
            <a:ext uri="{909E8E84-426E-40DD-AFC4-6F175D3DCCD1}">
              <a14:hiddenFill xmlns:a14="http://schemas.microsoft.com/office/drawing/2010/main">
                <a:solidFill>
                  <a:srgbClr val="FFFFFF"/>
                </a:solidFill>
              </a14:hiddenFill>
            </a:ext>
          </a:extLst>
        </p:spPr>
      </p:pic>
      <p:pic>
        <p:nvPicPr>
          <p:cNvPr id="6154" name="Picture 10">
            <a:extLst>
              <a:ext uri="{FF2B5EF4-FFF2-40B4-BE49-F238E27FC236}">
                <a16:creationId xmlns:a16="http://schemas.microsoft.com/office/drawing/2014/main" id="{55AF2492-19F1-47DA-A516-3202FC597ED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86975" y="3300705"/>
            <a:ext cx="4055771" cy="3300707"/>
          </a:xfrm>
          <a:prstGeom prst="rect">
            <a:avLst/>
          </a:prstGeom>
          <a:noFill/>
          <a:extLst>
            <a:ext uri="{909E8E84-426E-40DD-AFC4-6F175D3DCCD1}">
              <a14:hiddenFill xmlns:a14="http://schemas.microsoft.com/office/drawing/2010/main">
                <a:solidFill>
                  <a:srgbClr val="FFFFFF"/>
                </a:solidFill>
              </a14:hiddenFill>
            </a:ext>
          </a:extLst>
        </p:spPr>
      </p:pic>
      <p:pic>
        <p:nvPicPr>
          <p:cNvPr id="6156" name="Picture 12">
            <a:extLst>
              <a:ext uri="{FF2B5EF4-FFF2-40B4-BE49-F238E27FC236}">
                <a16:creationId xmlns:a16="http://schemas.microsoft.com/office/drawing/2014/main" id="{554921C3-3B14-4D8B-8BF8-C244B5603FE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042746" y="3300705"/>
            <a:ext cx="4149255" cy="330070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EDB61F1-1FD0-4FF7-8128-36F1FC2D6BF1}"/>
              </a:ext>
            </a:extLst>
          </p:cNvPr>
          <p:cNvSpPr txBox="1"/>
          <p:nvPr/>
        </p:nvSpPr>
        <p:spPr>
          <a:xfrm>
            <a:off x="376533" y="2405435"/>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sp>
        <p:nvSpPr>
          <p:cNvPr id="5" name="TextBox 4">
            <a:extLst>
              <a:ext uri="{FF2B5EF4-FFF2-40B4-BE49-F238E27FC236}">
                <a16:creationId xmlns:a16="http://schemas.microsoft.com/office/drawing/2014/main" id="{863361A1-9E55-40AA-A121-46000B9459F0}"/>
              </a:ext>
            </a:extLst>
          </p:cNvPr>
          <p:cNvSpPr txBox="1"/>
          <p:nvPr/>
        </p:nvSpPr>
        <p:spPr>
          <a:xfrm>
            <a:off x="4467537" y="2405435"/>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sp>
        <p:nvSpPr>
          <p:cNvPr id="6" name="TextBox 5">
            <a:extLst>
              <a:ext uri="{FF2B5EF4-FFF2-40B4-BE49-F238E27FC236}">
                <a16:creationId xmlns:a16="http://schemas.microsoft.com/office/drawing/2014/main" id="{0F2F19D3-3429-44A4-A9C5-47273F94B822}"/>
              </a:ext>
            </a:extLst>
          </p:cNvPr>
          <p:cNvSpPr txBox="1"/>
          <p:nvPr/>
        </p:nvSpPr>
        <p:spPr>
          <a:xfrm>
            <a:off x="8616792" y="2405435"/>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c</a:t>
            </a:r>
          </a:p>
        </p:txBody>
      </p:sp>
      <p:sp>
        <p:nvSpPr>
          <p:cNvPr id="7" name="TextBox 6">
            <a:extLst>
              <a:ext uri="{FF2B5EF4-FFF2-40B4-BE49-F238E27FC236}">
                <a16:creationId xmlns:a16="http://schemas.microsoft.com/office/drawing/2014/main" id="{52CBCD1C-A1AD-4EFD-B7F7-EAA96AF8B30F}"/>
              </a:ext>
            </a:extLst>
          </p:cNvPr>
          <p:cNvSpPr txBox="1"/>
          <p:nvPr/>
        </p:nvSpPr>
        <p:spPr>
          <a:xfrm>
            <a:off x="362976" y="5787596"/>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d</a:t>
            </a:r>
          </a:p>
        </p:txBody>
      </p:sp>
      <p:sp>
        <p:nvSpPr>
          <p:cNvPr id="8" name="TextBox 7">
            <a:extLst>
              <a:ext uri="{FF2B5EF4-FFF2-40B4-BE49-F238E27FC236}">
                <a16:creationId xmlns:a16="http://schemas.microsoft.com/office/drawing/2014/main" id="{FA0C6E13-F739-40ED-89D6-9AF47CA6027C}"/>
              </a:ext>
            </a:extLst>
          </p:cNvPr>
          <p:cNvSpPr txBox="1"/>
          <p:nvPr/>
        </p:nvSpPr>
        <p:spPr>
          <a:xfrm>
            <a:off x="4349951" y="5787596"/>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e</a:t>
            </a:r>
          </a:p>
        </p:txBody>
      </p:sp>
      <p:sp>
        <p:nvSpPr>
          <p:cNvPr id="9" name="TextBox 8">
            <a:extLst>
              <a:ext uri="{FF2B5EF4-FFF2-40B4-BE49-F238E27FC236}">
                <a16:creationId xmlns:a16="http://schemas.microsoft.com/office/drawing/2014/main" id="{F7A502D8-CE94-4AFE-A89A-D01563EFCD62}"/>
              </a:ext>
            </a:extLst>
          </p:cNvPr>
          <p:cNvSpPr txBox="1"/>
          <p:nvPr/>
        </p:nvSpPr>
        <p:spPr>
          <a:xfrm>
            <a:off x="8556001" y="5787596"/>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f</a:t>
            </a:r>
          </a:p>
        </p:txBody>
      </p:sp>
    </p:spTree>
    <p:extLst>
      <p:ext uri="{BB962C8B-B14F-4D97-AF65-F5344CB8AC3E}">
        <p14:creationId xmlns:p14="http://schemas.microsoft.com/office/powerpoint/2010/main" val="97684215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a:extLst>
              <a:ext uri="{FF2B5EF4-FFF2-40B4-BE49-F238E27FC236}">
                <a16:creationId xmlns:a16="http://schemas.microsoft.com/office/drawing/2014/main" id="{8726673D-1C4B-4A81-861D-6CE25C81F3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918400" cy="3188911"/>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a:extLst>
              <a:ext uri="{FF2B5EF4-FFF2-40B4-BE49-F238E27FC236}">
                <a16:creationId xmlns:a16="http://schemas.microsoft.com/office/drawing/2014/main" id="{EC6E830A-94A8-4AAA-80F7-1F2990D0BF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8400" y="0"/>
            <a:ext cx="4008718" cy="3188911"/>
          </a:xfrm>
          <a:prstGeom prst="rect">
            <a:avLst/>
          </a:prstGeom>
          <a:noFill/>
          <a:extLst>
            <a:ext uri="{909E8E84-426E-40DD-AFC4-6F175D3DCCD1}">
              <a14:hiddenFill xmlns:a14="http://schemas.microsoft.com/office/drawing/2010/main">
                <a:solidFill>
                  <a:srgbClr val="FFFFFF"/>
                </a:solidFill>
              </a14:hiddenFill>
            </a:ext>
          </a:extLst>
        </p:spPr>
      </p:pic>
      <p:pic>
        <p:nvPicPr>
          <p:cNvPr id="11270" name="Picture 6">
            <a:extLst>
              <a:ext uri="{FF2B5EF4-FFF2-40B4-BE49-F238E27FC236}">
                <a16:creationId xmlns:a16="http://schemas.microsoft.com/office/drawing/2014/main" id="{DBC8AE6E-47BD-40AC-9946-E5E2BF41AF9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27118" y="0"/>
            <a:ext cx="4008718" cy="3188911"/>
          </a:xfrm>
          <a:prstGeom prst="rect">
            <a:avLst/>
          </a:prstGeom>
          <a:noFill/>
          <a:extLst>
            <a:ext uri="{909E8E84-426E-40DD-AFC4-6F175D3DCCD1}">
              <a14:hiddenFill xmlns:a14="http://schemas.microsoft.com/office/drawing/2010/main">
                <a:solidFill>
                  <a:srgbClr val="FFFFFF"/>
                </a:solidFill>
              </a14:hiddenFill>
            </a:ext>
          </a:extLst>
        </p:spPr>
      </p:pic>
      <p:pic>
        <p:nvPicPr>
          <p:cNvPr id="11272" name="Picture 8">
            <a:extLst>
              <a:ext uri="{FF2B5EF4-FFF2-40B4-BE49-F238E27FC236}">
                <a16:creationId xmlns:a16="http://schemas.microsoft.com/office/drawing/2014/main" id="{CB22A74B-25EF-4DCB-966B-2E438C68DFF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3129993"/>
            <a:ext cx="3918400" cy="3188911"/>
          </a:xfrm>
          <a:prstGeom prst="rect">
            <a:avLst/>
          </a:prstGeom>
          <a:noFill/>
          <a:extLst>
            <a:ext uri="{909E8E84-426E-40DD-AFC4-6F175D3DCCD1}">
              <a14:hiddenFill xmlns:a14="http://schemas.microsoft.com/office/drawing/2010/main">
                <a:solidFill>
                  <a:srgbClr val="FFFFFF"/>
                </a:solidFill>
              </a14:hiddenFill>
            </a:ext>
          </a:extLst>
        </p:spPr>
      </p:pic>
      <p:pic>
        <p:nvPicPr>
          <p:cNvPr id="11274" name="Picture 10">
            <a:extLst>
              <a:ext uri="{FF2B5EF4-FFF2-40B4-BE49-F238E27FC236}">
                <a16:creationId xmlns:a16="http://schemas.microsoft.com/office/drawing/2014/main" id="{2A5FC6AB-914C-4189-9D60-A510432D822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18400" y="3188911"/>
            <a:ext cx="3918400" cy="3188911"/>
          </a:xfrm>
          <a:prstGeom prst="rect">
            <a:avLst/>
          </a:prstGeom>
          <a:noFill/>
          <a:extLst>
            <a:ext uri="{909E8E84-426E-40DD-AFC4-6F175D3DCCD1}">
              <a14:hiddenFill xmlns:a14="http://schemas.microsoft.com/office/drawing/2010/main">
                <a:solidFill>
                  <a:srgbClr val="FFFFFF"/>
                </a:solidFill>
              </a14:hiddenFill>
            </a:ext>
          </a:extLst>
        </p:spPr>
      </p:pic>
      <p:pic>
        <p:nvPicPr>
          <p:cNvPr id="11276" name="Picture 12">
            <a:extLst>
              <a:ext uri="{FF2B5EF4-FFF2-40B4-BE49-F238E27FC236}">
                <a16:creationId xmlns:a16="http://schemas.microsoft.com/office/drawing/2014/main" id="{644D67D9-E123-4DFE-82E0-1B8E0B297E9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927118" y="3189796"/>
            <a:ext cx="4008718" cy="318891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7F6A41E-137F-42CA-AA37-7F9F67F5547E}"/>
              </a:ext>
            </a:extLst>
          </p:cNvPr>
          <p:cNvSpPr txBox="1"/>
          <p:nvPr/>
        </p:nvSpPr>
        <p:spPr>
          <a:xfrm>
            <a:off x="376533" y="2405435"/>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sp>
        <p:nvSpPr>
          <p:cNvPr id="6" name="TextBox 5">
            <a:extLst>
              <a:ext uri="{FF2B5EF4-FFF2-40B4-BE49-F238E27FC236}">
                <a16:creationId xmlns:a16="http://schemas.microsoft.com/office/drawing/2014/main" id="{E16A1B61-317D-4970-902C-542FD5BDF087}"/>
              </a:ext>
            </a:extLst>
          </p:cNvPr>
          <p:cNvSpPr txBox="1"/>
          <p:nvPr/>
        </p:nvSpPr>
        <p:spPr>
          <a:xfrm>
            <a:off x="4467537" y="2405435"/>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sp>
        <p:nvSpPr>
          <p:cNvPr id="7" name="TextBox 6">
            <a:extLst>
              <a:ext uri="{FF2B5EF4-FFF2-40B4-BE49-F238E27FC236}">
                <a16:creationId xmlns:a16="http://schemas.microsoft.com/office/drawing/2014/main" id="{5C30B5A9-3A11-48CA-99A1-B42595A9C264}"/>
              </a:ext>
            </a:extLst>
          </p:cNvPr>
          <p:cNvSpPr txBox="1"/>
          <p:nvPr/>
        </p:nvSpPr>
        <p:spPr>
          <a:xfrm>
            <a:off x="8388413" y="2405435"/>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c</a:t>
            </a:r>
          </a:p>
        </p:txBody>
      </p:sp>
      <p:sp>
        <p:nvSpPr>
          <p:cNvPr id="8" name="TextBox 7">
            <a:extLst>
              <a:ext uri="{FF2B5EF4-FFF2-40B4-BE49-F238E27FC236}">
                <a16:creationId xmlns:a16="http://schemas.microsoft.com/office/drawing/2014/main" id="{9CC9A494-8D7A-4FF5-9874-93F90F49ADD1}"/>
              </a:ext>
            </a:extLst>
          </p:cNvPr>
          <p:cNvSpPr txBox="1"/>
          <p:nvPr/>
        </p:nvSpPr>
        <p:spPr>
          <a:xfrm>
            <a:off x="376533" y="5594346"/>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d</a:t>
            </a:r>
          </a:p>
        </p:txBody>
      </p:sp>
      <p:sp>
        <p:nvSpPr>
          <p:cNvPr id="9" name="TextBox 8">
            <a:extLst>
              <a:ext uri="{FF2B5EF4-FFF2-40B4-BE49-F238E27FC236}">
                <a16:creationId xmlns:a16="http://schemas.microsoft.com/office/drawing/2014/main" id="{147122BD-7D8A-4C0F-B008-42E72B56813E}"/>
              </a:ext>
            </a:extLst>
          </p:cNvPr>
          <p:cNvSpPr txBox="1"/>
          <p:nvPr/>
        </p:nvSpPr>
        <p:spPr>
          <a:xfrm>
            <a:off x="4286289" y="5568588"/>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e</a:t>
            </a:r>
          </a:p>
        </p:txBody>
      </p:sp>
      <p:sp>
        <p:nvSpPr>
          <p:cNvPr id="11" name="TextBox 10">
            <a:extLst>
              <a:ext uri="{FF2B5EF4-FFF2-40B4-BE49-F238E27FC236}">
                <a16:creationId xmlns:a16="http://schemas.microsoft.com/office/drawing/2014/main" id="{52EA5A1F-6334-4A94-B8DB-4C311EEDDC7C}"/>
              </a:ext>
            </a:extLst>
          </p:cNvPr>
          <p:cNvSpPr txBox="1"/>
          <p:nvPr/>
        </p:nvSpPr>
        <p:spPr>
          <a:xfrm>
            <a:off x="8388413" y="5594346"/>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f</a:t>
            </a:r>
          </a:p>
        </p:txBody>
      </p:sp>
    </p:spTree>
    <p:extLst>
      <p:ext uri="{BB962C8B-B14F-4D97-AF65-F5344CB8AC3E}">
        <p14:creationId xmlns:p14="http://schemas.microsoft.com/office/powerpoint/2010/main" val="31458409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8BD4C39C-A49E-4F2B-830C-1CF5EE6970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980" y="44777"/>
            <a:ext cx="5286375" cy="4371975"/>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a:extLst>
              <a:ext uri="{FF2B5EF4-FFF2-40B4-BE49-F238E27FC236}">
                <a16:creationId xmlns:a16="http://schemas.microsoft.com/office/drawing/2014/main" id="{4F0D004C-040C-40CB-B1A6-16BF2D74BA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4992" y="168601"/>
            <a:ext cx="5448300" cy="4124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441237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C9EFE3EF-0631-4DDB-AD55-6E355EF1FB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31080" y="688108"/>
            <a:ext cx="5476875" cy="4124325"/>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a:extLst>
              <a:ext uri="{FF2B5EF4-FFF2-40B4-BE49-F238E27FC236}">
                <a16:creationId xmlns:a16="http://schemas.microsoft.com/office/drawing/2014/main" id="{82400070-9F0E-4EEE-8D8F-4229443715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516" y="688107"/>
            <a:ext cx="5286375" cy="41243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C73C389-B8BD-4F2E-9CCC-3761FBDEEE71}"/>
              </a:ext>
            </a:extLst>
          </p:cNvPr>
          <p:cNvSpPr txBox="1"/>
          <p:nvPr/>
        </p:nvSpPr>
        <p:spPr>
          <a:xfrm>
            <a:off x="1005708" y="3839952"/>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sp>
        <p:nvSpPr>
          <p:cNvPr id="5" name="TextBox 4">
            <a:extLst>
              <a:ext uri="{FF2B5EF4-FFF2-40B4-BE49-F238E27FC236}">
                <a16:creationId xmlns:a16="http://schemas.microsoft.com/office/drawing/2014/main" id="{AA21ED1F-E3C3-41FF-968F-4AFD5F59C2A0}"/>
              </a:ext>
            </a:extLst>
          </p:cNvPr>
          <p:cNvSpPr txBox="1"/>
          <p:nvPr/>
        </p:nvSpPr>
        <p:spPr>
          <a:xfrm>
            <a:off x="6678064" y="3839952"/>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spTree>
    <p:extLst>
      <p:ext uri="{BB962C8B-B14F-4D97-AF65-F5344CB8AC3E}">
        <p14:creationId xmlns:p14="http://schemas.microsoft.com/office/powerpoint/2010/main" val="291536519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6">
            <a:extLst>
              <a:ext uri="{FF2B5EF4-FFF2-40B4-BE49-F238E27FC236}">
                <a16:creationId xmlns:a16="http://schemas.microsoft.com/office/drawing/2014/main" id="{2D876D5E-FFB3-4748-8F1E-9B40F517F7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76800" y="3400425"/>
            <a:ext cx="3524250" cy="260985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89595AF-3CB7-4DFF-8D1C-762C69BE019A}"/>
              </a:ext>
            </a:extLst>
          </p:cNvPr>
          <p:cNvSpPr txBox="1"/>
          <p:nvPr/>
        </p:nvSpPr>
        <p:spPr>
          <a:xfrm>
            <a:off x="5324475" y="5271016"/>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b</a:t>
            </a:r>
          </a:p>
        </p:txBody>
      </p:sp>
      <p:pic>
        <p:nvPicPr>
          <p:cNvPr id="9" name="Picture 2">
            <a:extLst>
              <a:ext uri="{FF2B5EF4-FFF2-40B4-BE49-F238E27FC236}">
                <a16:creationId xmlns:a16="http://schemas.microsoft.com/office/drawing/2014/main" id="{7316653F-3467-4C96-B568-E60B1C0141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3977" y="3400425"/>
            <a:ext cx="3533775" cy="260985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AABED7A6-30B2-4865-B18B-527006669025}"/>
              </a:ext>
            </a:extLst>
          </p:cNvPr>
          <p:cNvSpPr txBox="1"/>
          <p:nvPr/>
        </p:nvSpPr>
        <p:spPr>
          <a:xfrm>
            <a:off x="1704975" y="5236091"/>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sp>
        <p:nvSpPr>
          <p:cNvPr id="13" name="TextBox 12">
            <a:extLst>
              <a:ext uri="{FF2B5EF4-FFF2-40B4-BE49-F238E27FC236}">
                <a16:creationId xmlns:a16="http://schemas.microsoft.com/office/drawing/2014/main" id="{22073A24-EF8A-4653-841E-817029A76718}"/>
              </a:ext>
            </a:extLst>
          </p:cNvPr>
          <p:cNvSpPr txBox="1"/>
          <p:nvPr/>
        </p:nvSpPr>
        <p:spPr>
          <a:xfrm rot="16200000">
            <a:off x="914392" y="4432911"/>
            <a:ext cx="1058072" cy="276999"/>
          </a:xfrm>
          <a:prstGeom prst="rect">
            <a:avLst/>
          </a:prstGeom>
          <a:solidFill>
            <a:schemeClr val="bg1"/>
          </a:solidFill>
        </p:spPr>
        <p:txBody>
          <a:bodyPr wrap="square" rtlCol="0">
            <a:spAutoFit/>
          </a:bodyPr>
          <a:lstStyle/>
          <a:p>
            <a:pPr algn="ctr"/>
            <a:r>
              <a:rPr lang="en-US" sz="1200" dirty="0">
                <a:latin typeface="Cambria" panose="02040503050406030204" pitchFamily="18" charset="0"/>
                <a:ea typeface="Cambria" panose="02040503050406030204" pitchFamily="18" charset="0"/>
              </a:rPr>
              <a:t>TI (%) </a:t>
            </a:r>
          </a:p>
        </p:txBody>
      </p:sp>
      <p:sp>
        <p:nvSpPr>
          <p:cNvPr id="15" name="TextBox 14">
            <a:extLst>
              <a:ext uri="{FF2B5EF4-FFF2-40B4-BE49-F238E27FC236}">
                <a16:creationId xmlns:a16="http://schemas.microsoft.com/office/drawing/2014/main" id="{BD8A9F01-0A63-4950-A140-83791FD73632}"/>
              </a:ext>
            </a:extLst>
          </p:cNvPr>
          <p:cNvSpPr txBox="1"/>
          <p:nvPr/>
        </p:nvSpPr>
        <p:spPr>
          <a:xfrm>
            <a:off x="2427408" y="5733276"/>
            <a:ext cx="1626579" cy="276999"/>
          </a:xfrm>
          <a:prstGeom prst="rect">
            <a:avLst/>
          </a:prstGeom>
          <a:solidFill>
            <a:schemeClr val="bg1"/>
          </a:solidFill>
        </p:spPr>
        <p:txBody>
          <a:bodyPr wrap="square" rtlCol="0">
            <a:spAutoFit/>
          </a:bodyPr>
          <a:lstStyle/>
          <a:p>
            <a:pPr algn="ctr"/>
            <a:r>
              <a:rPr lang="en-US" sz="1200" dirty="0">
                <a:latin typeface="Cambria" panose="02040503050406030204" pitchFamily="18" charset="0"/>
                <a:ea typeface="Cambria" panose="02040503050406030204" pitchFamily="18" charset="0"/>
              </a:rPr>
              <a:t>Wind Speed (m/s)</a:t>
            </a:r>
          </a:p>
        </p:txBody>
      </p:sp>
      <p:sp>
        <p:nvSpPr>
          <p:cNvPr id="17" name="TextBox 16">
            <a:extLst>
              <a:ext uri="{FF2B5EF4-FFF2-40B4-BE49-F238E27FC236}">
                <a16:creationId xmlns:a16="http://schemas.microsoft.com/office/drawing/2014/main" id="{2F055C13-AA0A-44A2-8C7F-CDEEF420E293}"/>
              </a:ext>
            </a:extLst>
          </p:cNvPr>
          <p:cNvSpPr txBox="1"/>
          <p:nvPr/>
        </p:nvSpPr>
        <p:spPr>
          <a:xfrm rot="16200000">
            <a:off x="4467216" y="4493033"/>
            <a:ext cx="1058072" cy="276999"/>
          </a:xfrm>
          <a:prstGeom prst="rect">
            <a:avLst/>
          </a:prstGeom>
          <a:solidFill>
            <a:schemeClr val="bg1"/>
          </a:solidFill>
        </p:spPr>
        <p:txBody>
          <a:bodyPr wrap="square" rtlCol="0">
            <a:spAutoFit/>
          </a:bodyPr>
          <a:lstStyle/>
          <a:p>
            <a:pPr algn="ctr"/>
            <a:r>
              <a:rPr lang="en-US" sz="1200" dirty="0">
                <a:latin typeface="Cambria" panose="02040503050406030204" pitchFamily="18" charset="0"/>
                <a:ea typeface="Cambria" panose="02040503050406030204" pitchFamily="18" charset="0"/>
              </a:rPr>
              <a:t>TI (%) </a:t>
            </a:r>
          </a:p>
        </p:txBody>
      </p:sp>
      <p:sp>
        <p:nvSpPr>
          <p:cNvPr id="19" name="TextBox 18">
            <a:extLst>
              <a:ext uri="{FF2B5EF4-FFF2-40B4-BE49-F238E27FC236}">
                <a16:creationId xmlns:a16="http://schemas.microsoft.com/office/drawing/2014/main" id="{5F860716-663B-48D8-837A-ED8804A7190B}"/>
              </a:ext>
            </a:extLst>
          </p:cNvPr>
          <p:cNvSpPr txBox="1"/>
          <p:nvPr/>
        </p:nvSpPr>
        <p:spPr>
          <a:xfrm>
            <a:off x="6339359" y="5733276"/>
            <a:ext cx="1058072" cy="276999"/>
          </a:xfrm>
          <a:prstGeom prst="rect">
            <a:avLst/>
          </a:prstGeom>
          <a:solidFill>
            <a:schemeClr val="bg1"/>
          </a:solidFill>
        </p:spPr>
        <p:txBody>
          <a:bodyPr wrap="square" rtlCol="0">
            <a:spAutoFit/>
          </a:bodyPr>
          <a:lstStyle/>
          <a:p>
            <a:pPr algn="ctr"/>
            <a:r>
              <a:rPr lang="en-US" sz="1200" dirty="0">
                <a:latin typeface="Cambria" panose="02040503050406030204" pitchFamily="18" charset="0"/>
                <a:ea typeface="Cambria" panose="02040503050406030204" pitchFamily="18" charset="0"/>
              </a:rPr>
              <a:t>z/L</a:t>
            </a:r>
          </a:p>
        </p:txBody>
      </p:sp>
    </p:spTree>
    <p:extLst>
      <p:ext uri="{BB962C8B-B14F-4D97-AF65-F5344CB8AC3E}">
        <p14:creationId xmlns:p14="http://schemas.microsoft.com/office/powerpoint/2010/main" val="293335619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9C08156-D82F-4550-85A1-A4F2990987BB}"/>
              </a:ext>
            </a:extLst>
          </p:cNvPr>
          <p:cNvSpPr txBox="1"/>
          <p:nvPr/>
        </p:nvSpPr>
        <p:spPr>
          <a:xfrm>
            <a:off x="6096000" y="471340"/>
            <a:ext cx="3189402" cy="2862322"/>
          </a:xfrm>
          <a:prstGeom prst="rect">
            <a:avLst/>
          </a:prstGeom>
          <a:noFill/>
        </p:spPr>
        <p:txBody>
          <a:bodyPr wrap="square" rtlCol="0">
            <a:spAutoFit/>
          </a:bodyPr>
          <a:lstStyle/>
          <a:p>
            <a:r>
              <a:rPr lang="en-US" dirty="0"/>
              <a:t>If we add in this plot: </a:t>
            </a:r>
          </a:p>
          <a:p>
            <a:endParaRPr lang="en-US" dirty="0"/>
          </a:p>
          <a:p>
            <a:r>
              <a:rPr lang="en-US" dirty="0"/>
              <a:t>Although we see that the average time spent yawing above 1 percent is high, the frequency of time turbines spend yawing above 5 degrees is small, where the most frequent is 0. </a:t>
            </a:r>
          </a:p>
          <a:p>
            <a:endParaRPr lang="en-US" dirty="0"/>
          </a:p>
        </p:txBody>
      </p:sp>
      <p:pic>
        <p:nvPicPr>
          <p:cNvPr id="9222" name="Picture 6">
            <a:extLst>
              <a:ext uri="{FF2B5EF4-FFF2-40B4-BE49-F238E27FC236}">
                <a16:creationId xmlns:a16="http://schemas.microsoft.com/office/drawing/2014/main" id="{511BE1BC-9DCC-4BB5-9E3E-31F3417895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635" y="323979"/>
            <a:ext cx="5495925" cy="41719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6BB403A-A19C-4B04-9344-3F9BEDF233A6}"/>
              </a:ext>
            </a:extLst>
          </p:cNvPr>
          <p:cNvSpPr txBox="1"/>
          <p:nvPr/>
        </p:nvSpPr>
        <p:spPr>
          <a:xfrm>
            <a:off x="770567" y="3512890"/>
            <a:ext cx="438150" cy="369332"/>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a</a:t>
            </a:r>
          </a:p>
        </p:txBody>
      </p:sp>
    </p:spTree>
    <p:extLst>
      <p:ext uri="{BB962C8B-B14F-4D97-AF65-F5344CB8AC3E}">
        <p14:creationId xmlns:p14="http://schemas.microsoft.com/office/powerpoint/2010/main" val="4051597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284ADF4-2D41-4D66-BD95-CF602620FB6B}"/>
              </a:ext>
            </a:extLst>
          </p:cNvPr>
          <p:cNvPicPr>
            <a:picLocks noChangeAspect="1"/>
          </p:cNvPicPr>
          <p:nvPr/>
        </p:nvPicPr>
        <p:blipFill rotWithShape="1">
          <a:blip r:embed="rId2"/>
          <a:srcRect l="1684" t="9329" r="4336" b="6212"/>
          <a:stretch/>
        </p:blipFill>
        <p:spPr>
          <a:xfrm>
            <a:off x="7448404" y="1148505"/>
            <a:ext cx="3713583" cy="2397128"/>
          </a:xfrm>
          <a:prstGeom prst="rect">
            <a:avLst/>
          </a:prstGeom>
        </p:spPr>
      </p:pic>
      <p:pic>
        <p:nvPicPr>
          <p:cNvPr id="8" name="Picture 7">
            <a:extLst>
              <a:ext uri="{FF2B5EF4-FFF2-40B4-BE49-F238E27FC236}">
                <a16:creationId xmlns:a16="http://schemas.microsoft.com/office/drawing/2014/main" id="{DD8C1DA0-AEFA-4A8E-84EE-29858B83ACB7}"/>
              </a:ext>
            </a:extLst>
          </p:cNvPr>
          <p:cNvPicPr>
            <a:picLocks noChangeAspect="1"/>
          </p:cNvPicPr>
          <p:nvPr/>
        </p:nvPicPr>
        <p:blipFill rotWithShape="1">
          <a:blip r:embed="rId3"/>
          <a:srcRect l="12182" t="18523" r="9713" b="17477"/>
          <a:stretch/>
        </p:blipFill>
        <p:spPr>
          <a:xfrm>
            <a:off x="3626784" y="4842588"/>
            <a:ext cx="6195235" cy="1699700"/>
          </a:xfrm>
          <a:prstGeom prst="rect">
            <a:avLst/>
          </a:prstGeom>
        </p:spPr>
      </p:pic>
      <p:pic>
        <p:nvPicPr>
          <p:cNvPr id="9" name="Picture 8">
            <a:extLst>
              <a:ext uri="{FF2B5EF4-FFF2-40B4-BE49-F238E27FC236}">
                <a16:creationId xmlns:a16="http://schemas.microsoft.com/office/drawing/2014/main" id="{64E8130A-16AE-4F25-924A-FBA4FE85ABC4}"/>
              </a:ext>
            </a:extLst>
          </p:cNvPr>
          <p:cNvPicPr>
            <a:picLocks noChangeAspect="1"/>
          </p:cNvPicPr>
          <p:nvPr/>
        </p:nvPicPr>
        <p:blipFill rotWithShape="1">
          <a:blip r:embed="rId4"/>
          <a:srcRect l="2551" t="11379" r="9133" b="4226"/>
          <a:stretch/>
        </p:blipFill>
        <p:spPr>
          <a:xfrm>
            <a:off x="0" y="196363"/>
            <a:ext cx="4431990" cy="4301413"/>
          </a:xfrm>
          <a:prstGeom prst="rect">
            <a:avLst/>
          </a:prstGeom>
        </p:spPr>
      </p:pic>
      <p:pic>
        <p:nvPicPr>
          <p:cNvPr id="3" name="Picture 2">
            <a:extLst>
              <a:ext uri="{FF2B5EF4-FFF2-40B4-BE49-F238E27FC236}">
                <a16:creationId xmlns:a16="http://schemas.microsoft.com/office/drawing/2014/main" id="{860F2D46-9B29-4D06-9458-899B114F8035}"/>
              </a:ext>
            </a:extLst>
          </p:cNvPr>
          <p:cNvPicPr>
            <a:picLocks noChangeAspect="1"/>
          </p:cNvPicPr>
          <p:nvPr/>
        </p:nvPicPr>
        <p:blipFill rotWithShape="1">
          <a:blip r:embed="rId5"/>
          <a:srcRect l="4325" t="1088" r="4671" b="1151"/>
          <a:stretch/>
        </p:blipFill>
        <p:spPr>
          <a:xfrm>
            <a:off x="4687659" y="315712"/>
            <a:ext cx="2505075" cy="2495550"/>
          </a:xfrm>
          <a:prstGeom prst="rect">
            <a:avLst/>
          </a:prstGeom>
        </p:spPr>
      </p:pic>
    </p:spTree>
    <p:extLst>
      <p:ext uri="{BB962C8B-B14F-4D97-AF65-F5344CB8AC3E}">
        <p14:creationId xmlns:p14="http://schemas.microsoft.com/office/powerpoint/2010/main" val="25651274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6407559-266B-4716-886C-CBFA712E919D}"/>
              </a:ext>
            </a:extLst>
          </p:cNvPr>
          <p:cNvPicPr>
            <a:picLocks noChangeAspect="1"/>
          </p:cNvPicPr>
          <p:nvPr/>
        </p:nvPicPr>
        <p:blipFill>
          <a:blip r:embed="rId2"/>
          <a:stretch>
            <a:fillRect/>
          </a:stretch>
        </p:blipFill>
        <p:spPr>
          <a:xfrm>
            <a:off x="3879912" y="1276925"/>
            <a:ext cx="4432176" cy="4304149"/>
          </a:xfrm>
          <a:prstGeom prst="rect">
            <a:avLst/>
          </a:prstGeom>
        </p:spPr>
      </p:pic>
      <p:sp>
        <p:nvSpPr>
          <p:cNvPr id="5" name="Rectangle 4">
            <a:extLst>
              <a:ext uri="{FF2B5EF4-FFF2-40B4-BE49-F238E27FC236}">
                <a16:creationId xmlns:a16="http://schemas.microsoft.com/office/drawing/2014/main" id="{E33A4E30-18CA-44A1-B2C5-657C53B2C2ED}"/>
              </a:ext>
            </a:extLst>
          </p:cNvPr>
          <p:cNvSpPr/>
          <p:nvPr/>
        </p:nvSpPr>
        <p:spPr>
          <a:xfrm>
            <a:off x="4963886" y="1335645"/>
            <a:ext cx="389466" cy="4113434"/>
          </a:xfrm>
          <a:prstGeom prst="rect">
            <a:avLst/>
          </a:prstGeom>
          <a:solidFill>
            <a:srgbClr val="FF0000">
              <a:alpha val="20000"/>
            </a:srgbClr>
          </a:solidFill>
          <a:ln w="19050">
            <a:solidFill>
              <a:srgbClr val="E9141B"/>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D0C1372-A6F4-4668-BA01-E936977E8547}"/>
              </a:ext>
            </a:extLst>
          </p:cNvPr>
          <p:cNvSpPr/>
          <p:nvPr/>
        </p:nvSpPr>
        <p:spPr>
          <a:xfrm>
            <a:off x="6749143" y="1335645"/>
            <a:ext cx="389466" cy="4113432"/>
          </a:xfrm>
          <a:prstGeom prst="rect">
            <a:avLst/>
          </a:prstGeom>
          <a:solidFill>
            <a:srgbClr val="00B050">
              <a:alpha val="20000"/>
            </a:srgbClr>
          </a:solidFill>
          <a:ln w="19050">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B466F7D-DD26-4D82-AD99-FAE2ECFCAEC2}"/>
              </a:ext>
            </a:extLst>
          </p:cNvPr>
          <p:cNvPicPr>
            <a:picLocks noChangeAspect="1"/>
          </p:cNvPicPr>
          <p:nvPr/>
        </p:nvPicPr>
        <p:blipFill rotWithShape="1">
          <a:blip r:embed="rId3"/>
          <a:srcRect t="8147" r="2454"/>
          <a:stretch/>
        </p:blipFill>
        <p:spPr>
          <a:xfrm>
            <a:off x="866193" y="1276925"/>
            <a:ext cx="2898400" cy="1895483"/>
          </a:xfrm>
          <a:prstGeom prst="rect">
            <a:avLst/>
          </a:prstGeom>
        </p:spPr>
      </p:pic>
      <p:pic>
        <p:nvPicPr>
          <p:cNvPr id="8" name="Picture 7">
            <a:extLst>
              <a:ext uri="{FF2B5EF4-FFF2-40B4-BE49-F238E27FC236}">
                <a16:creationId xmlns:a16="http://schemas.microsoft.com/office/drawing/2014/main" id="{4A97585F-D933-4FD8-8819-0D6EB0B34E79}"/>
              </a:ext>
            </a:extLst>
          </p:cNvPr>
          <p:cNvPicPr>
            <a:picLocks noChangeAspect="1"/>
          </p:cNvPicPr>
          <p:nvPr/>
        </p:nvPicPr>
        <p:blipFill rotWithShape="1">
          <a:blip r:embed="rId4"/>
          <a:srcRect l="2394" t="10681" r="5226" b="4860"/>
          <a:stretch/>
        </p:blipFill>
        <p:spPr>
          <a:xfrm>
            <a:off x="866193" y="3304406"/>
            <a:ext cx="2915732" cy="1895484"/>
          </a:xfrm>
          <a:prstGeom prst="rect">
            <a:avLst/>
          </a:prstGeom>
        </p:spPr>
      </p:pic>
      <p:sp>
        <p:nvSpPr>
          <p:cNvPr id="9" name="TextBox 8">
            <a:extLst>
              <a:ext uri="{FF2B5EF4-FFF2-40B4-BE49-F238E27FC236}">
                <a16:creationId xmlns:a16="http://schemas.microsoft.com/office/drawing/2014/main" id="{0EDE14CC-5004-4B33-BA2E-40DBE407DBEF}"/>
              </a:ext>
            </a:extLst>
          </p:cNvPr>
          <p:cNvSpPr txBox="1"/>
          <p:nvPr/>
        </p:nvSpPr>
        <p:spPr>
          <a:xfrm>
            <a:off x="4706072" y="998508"/>
            <a:ext cx="941096" cy="307777"/>
          </a:xfrm>
          <a:prstGeom prst="rect">
            <a:avLst/>
          </a:prstGeom>
          <a:noFill/>
        </p:spPr>
        <p:txBody>
          <a:bodyPr wrap="square" rtlCol="0">
            <a:spAutoFit/>
          </a:bodyPr>
          <a:lstStyle/>
          <a:p>
            <a:pPr algn="ctr"/>
            <a:r>
              <a:rPr lang="en-US" sz="1400" b="1" dirty="0">
                <a:latin typeface="Cambria" panose="02040503050406030204" pitchFamily="18" charset="0"/>
                <a:ea typeface="Cambria" panose="02040503050406030204" pitchFamily="18" charset="0"/>
              </a:rPr>
              <a:t>Region 1</a:t>
            </a:r>
          </a:p>
        </p:txBody>
      </p:sp>
      <p:sp>
        <p:nvSpPr>
          <p:cNvPr id="10" name="TextBox 9">
            <a:extLst>
              <a:ext uri="{FF2B5EF4-FFF2-40B4-BE49-F238E27FC236}">
                <a16:creationId xmlns:a16="http://schemas.microsoft.com/office/drawing/2014/main" id="{A84CDAC7-6575-4244-8EE6-CCDD7876D7FB}"/>
              </a:ext>
            </a:extLst>
          </p:cNvPr>
          <p:cNvSpPr txBox="1"/>
          <p:nvPr/>
        </p:nvSpPr>
        <p:spPr>
          <a:xfrm>
            <a:off x="6473328" y="998508"/>
            <a:ext cx="941096" cy="307777"/>
          </a:xfrm>
          <a:prstGeom prst="rect">
            <a:avLst/>
          </a:prstGeom>
          <a:noFill/>
        </p:spPr>
        <p:txBody>
          <a:bodyPr wrap="square" rtlCol="0">
            <a:spAutoFit/>
          </a:bodyPr>
          <a:lstStyle/>
          <a:p>
            <a:pPr algn="ctr"/>
            <a:r>
              <a:rPr lang="en-US" sz="1400" b="1" dirty="0">
                <a:latin typeface="Cambria" panose="02040503050406030204" pitchFamily="18" charset="0"/>
                <a:ea typeface="Cambria" panose="02040503050406030204" pitchFamily="18" charset="0"/>
              </a:rPr>
              <a:t>Region 2</a:t>
            </a:r>
          </a:p>
        </p:txBody>
      </p:sp>
      <p:sp>
        <p:nvSpPr>
          <p:cNvPr id="11" name="TextBox 10">
            <a:extLst>
              <a:ext uri="{FF2B5EF4-FFF2-40B4-BE49-F238E27FC236}">
                <a16:creationId xmlns:a16="http://schemas.microsoft.com/office/drawing/2014/main" id="{6B213B6B-CA76-4737-A72C-29F5D8584C66}"/>
              </a:ext>
            </a:extLst>
          </p:cNvPr>
          <p:cNvSpPr txBox="1"/>
          <p:nvPr/>
        </p:nvSpPr>
        <p:spPr>
          <a:xfrm>
            <a:off x="1182211" y="2690459"/>
            <a:ext cx="941096" cy="307777"/>
          </a:xfrm>
          <a:prstGeom prst="rect">
            <a:avLst/>
          </a:prstGeom>
          <a:noFill/>
        </p:spPr>
        <p:txBody>
          <a:bodyPr wrap="square" rtlCol="0">
            <a:spAutoFit/>
          </a:bodyPr>
          <a:lstStyle/>
          <a:p>
            <a:pPr algn="ctr"/>
            <a:r>
              <a:rPr lang="en-US" sz="1400" b="1" dirty="0">
                <a:latin typeface="Cambria" panose="02040503050406030204" pitchFamily="18" charset="0"/>
                <a:ea typeface="Cambria" panose="02040503050406030204" pitchFamily="18" charset="0"/>
              </a:rPr>
              <a:t>Region 1</a:t>
            </a:r>
          </a:p>
        </p:txBody>
      </p:sp>
      <p:sp>
        <p:nvSpPr>
          <p:cNvPr id="12" name="TextBox 11">
            <a:extLst>
              <a:ext uri="{FF2B5EF4-FFF2-40B4-BE49-F238E27FC236}">
                <a16:creationId xmlns:a16="http://schemas.microsoft.com/office/drawing/2014/main" id="{C8F56915-D64F-43E7-B88A-F130474BB449}"/>
              </a:ext>
            </a:extLst>
          </p:cNvPr>
          <p:cNvSpPr txBox="1"/>
          <p:nvPr/>
        </p:nvSpPr>
        <p:spPr>
          <a:xfrm>
            <a:off x="1182211" y="4724533"/>
            <a:ext cx="941096" cy="307777"/>
          </a:xfrm>
          <a:prstGeom prst="rect">
            <a:avLst/>
          </a:prstGeom>
          <a:noFill/>
        </p:spPr>
        <p:txBody>
          <a:bodyPr wrap="square" rtlCol="0">
            <a:spAutoFit/>
          </a:bodyPr>
          <a:lstStyle/>
          <a:p>
            <a:pPr algn="ctr"/>
            <a:r>
              <a:rPr lang="en-US" sz="1400" b="1" dirty="0">
                <a:latin typeface="Cambria" panose="02040503050406030204" pitchFamily="18" charset="0"/>
                <a:ea typeface="Cambria" panose="02040503050406030204" pitchFamily="18" charset="0"/>
              </a:rPr>
              <a:t>Region 2</a:t>
            </a:r>
          </a:p>
        </p:txBody>
      </p:sp>
      <p:sp>
        <p:nvSpPr>
          <p:cNvPr id="2" name="TextBox 1">
            <a:extLst>
              <a:ext uri="{FF2B5EF4-FFF2-40B4-BE49-F238E27FC236}">
                <a16:creationId xmlns:a16="http://schemas.microsoft.com/office/drawing/2014/main" id="{B5C467CD-CF82-4A43-84F3-8553976A0ADD}"/>
              </a:ext>
            </a:extLst>
          </p:cNvPr>
          <p:cNvSpPr txBox="1"/>
          <p:nvPr/>
        </p:nvSpPr>
        <p:spPr>
          <a:xfrm>
            <a:off x="4362123" y="2105636"/>
            <a:ext cx="343949" cy="400110"/>
          </a:xfrm>
          <a:prstGeom prst="rect">
            <a:avLst/>
          </a:prstGeom>
          <a:noFill/>
        </p:spPr>
        <p:txBody>
          <a:bodyPr wrap="square" rtlCol="0">
            <a:spAutoFit/>
          </a:bodyPr>
          <a:lstStyle/>
          <a:p>
            <a:r>
              <a:rPr lang="en-US" sz="2000" b="1" dirty="0">
                <a:latin typeface="Cambria" panose="02040503050406030204" pitchFamily="18" charset="0"/>
                <a:ea typeface="Cambria" panose="02040503050406030204" pitchFamily="18" charset="0"/>
              </a:rPr>
              <a:t>a</a:t>
            </a:r>
          </a:p>
        </p:txBody>
      </p:sp>
      <p:sp>
        <p:nvSpPr>
          <p:cNvPr id="13" name="TextBox 12">
            <a:extLst>
              <a:ext uri="{FF2B5EF4-FFF2-40B4-BE49-F238E27FC236}">
                <a16:creationId xmlns:a16="http://schemas.microsoft.com/office/drawing/2014/main" id="{662FB90B-C4E2-4680-A69C-6D0798D8F167}"/>
              </a:ext>
            </a:extLst>
          </p:cNvPr>
          <p:cNvSpPr txBox="1"/>
          <p:nvPr/>
        </p:nvSpPr>
        <p:spPr>
          <a:xfrm>
            <a:off x="4364984" y="3443245"/>
            <a:ext cx="343949" cy="400110"/>
          </a:xfrm>
          <a:prstGeom prst="rect">
            <a:avLst/>
          </a:prstGeom>
          <a:noFill/>
        </p:spPr>
        <p:txBody>
          <a:bodyPr wrap="square" rtlCol="0">
            <a:spAutoFit/>
          </a:bodyPr>
          <a:lstStyle/>
          <a:p>
            <a:r>
              <a:rPr lang="en-US" sz="2000" b="1" dirty="0">
                <a:latin typeface="Cambria" panose="02040503050406030204" pitchFamily="18" charset="0"/>
                <a:ea typeface="Cambria" panose="02040503050406030204" pitchFamily="18" charset="0"/>
              </a:rPr>
              <a:t>b</a:t>
            </a:r>
          </a:p>
        </p:txBody>
      </p:sp>
      <p:sp>
        <p:nvSpPr>
          <p:cNvPr id="14" name="TextBox 13">
            <a:extLst>
              <a:ext uri="{FF2B5EF4-FFF2-40B4-BE49-F238E27FC236}">
                <a16:creationId xmlns:a16="http://schemas.microsoft.com/office/drawing/2014/main" id="{7A385F3F-393D-4B0B-AF0B-77EE59742DA1}"/>
              </a:ext>
            </a:extLst>
          </p:cNvPr>
          <p:cNvSpPr txBox="1"/>
          <p:nvPr/>
        </p:nvSpPr>
        <p:spPr>
          <a:xfrm>
            <a:off x="4331705" y="4678366"/>
            <a:ext cx="343949" cy="400110"/>
          </a:xfrm>
          <a:prstGeom prst="rect">
            <a:avLst/>
          </a:prstGeom>
          <a:noFill/>
        </p:spPr>
        <p:txBody>
          <a:bodyPr wrap="square" rtlCol="0">
            <a:spAutoFit/>
          </a:bodyPr>
          <a:lstStyle/>
          <a:p>
            <a:r>
              <a:rPr lang="en-US" sz="2000" b="1" dirty="0">
                <a:latin typeface="Cambria" panose="02040503050406030204" pitchFamily="18" charset="0"/>
                <a:ea typeface="Cambria" panose="02040503050406030204" pitchFamily="18" charset="0"/>
              </a:rPr>
              <a:t>c</a:t>
            </a:r>
          </a:p>
        </p:txBody>
      </p:sp>
      <p:pic>
        <p:nvPicPr>
          <p:cNvPr id="3" name="Picture 2">
            <a:extLst>
              <a:ext uri="{FF2B5EF4-FFF2-40B4-BE49-F238E27FC236}">
                <a16:creationId xmlns:a16="http://schemas.microsoft.com/office/drawing/2014/main" id="{2E91318A-D4A8-40E6-A007-02BA6E07934A}"/>
              </a:ext>
            </a:extLst>
          </p:cNvPr>
          <p:cNvPicPr>
            <a:picLocks noChangeAspect="1"/>
          </p:cNvPicPr>
          <p:nvPr/>
        </p:nvPicPr>
        <p:blipFill>
          <a:blip r:embed="rId5"/>
          <a:stretch>
            <a:fillRect/>
          </a:stretch>
        </p:blipFill>
        <p:spPr>
          <a:xfrm>
            <a:off x="8312088" y="1335645"/>
            <a:ext cx="3721837" cy="2444737"/>
          </a:xfrm>
          <a:prstGeom prst="rect">
            <a:avLst/>
          </a:prstGeom>
        </p:spPr>
      </p:pic>
      <p:sp>
        <p:nvSpPr>
          <p:cNvPr id="16" name="TextBox 15">
            <a:extLst>
              <a:ext uri="{FF2B5EF4-FFF2-40B4-BE49-F238E27FC236}">
                <a16:creationId xmlns:a16="http://schemas.microsoft.com/office/drawing/2014/main" id="{646BFDFE-0CDB-4D86-A245-9D5628BF6B52}"/>
              </a:ext>
            </a:extLst>
          </p:cNvPr>
          <p:cNvSpPr txBox="1"/>
          <p:nvPr/>
        </p:nvSpPr>
        <p:spPr>
          <a:xfrm rot="16200000">
            <a:off x="221838" y="1967136"/>
            <a:ext cx="1058072" cy="276999"/>
          </a:xfrm>
          <a:prstGeom prst="rect">
            <a:avLst/>
          </a:prstGeom>
          <a:solidFill>
            <a:schemeClr val="bg1"/>
          </a:solidFill>
        </p:spPr>
        <p:txBody>
          <a:bodyPr wrap="square" rtlCol="0">
            <a:spAutoFit/>
          </a:bodyPr>
          <a:lstStyle/>
          <a:p>
            <a:r>
              <a:rPr lang="en-US" sz="1200" dirty="0">
                <a:latin typeface="Cambria" panose="02040503050406030204" pitchFamily="18" charset="0"/>
                <a:ea typeface="Cambria" panose="02040503050406030204" pitchFamily="18" charset="0"/>
              </a:rPr>
              <a:t>Northing (m)</a:t>
            </a:r>
          </a:p>
        </p:txBody>
      </p:sp>
      <p:sp>
        <p:nvSpPr>
          <p:cNvPr id="18" name="TextBox 17">
            <a:extLst>
              <a:ext uri="{FF2B5EF4-FFF2-40B4-BE49-F238E27FC236}">
                <a16:creationId xmlns:a16="http://schemas.microsoft.com/office/drawing/2014/main" id="{ECBDDBBD-34F5-440A-B5DD-3BA71E02950A}"/>
              </a:ext>
            </a:extLst>
          </p:cNvPr>
          <p:cNvSpPr txBox="1"/>
          <p:nvPr/>
        </p:nvSpPr>
        <p:spPr>
          <a:xfrm>
            <a:off x="2004561" y="5199890"/>
            <a:ext cx="959120" cy="276999"/>
          </a:xfrm>
          <a:prstGeom prst="rect">
            <a:avLst/>
          </a:prstGeom>
          <a:solidFill>
            <a:schemeClr val="bg1"/>
          </a:solidFill>
        </p:spPr>
        <p:txBody>
          <a:bodyPr wrap="square" rtlCol="0">
            <a:spAutoFit/>
          </a:bodyPr>
          <a:lstStyle/>
          <a:p>
            <a:r>
              <a:rPr lang="en-US" sz="1200" dirty="0">
                <a:latin typeface="Cambria" panose="02040503050406030204" pitchFamily="18" charset="0"/>
                <a:ea typeface="Cambria" panose="02040503050406030204" pitchFamily="18" charset="0"/>
              </a:rPr>
              <a:t>Easting (m)</a:t>
            </a:r>
          </a:p>
        </p:txBody>
      </p:sp>
      <p:sp>
        <p:nvSpPr>
          <p:cNvPr id="20" name="TextBox 19">
            <a:extLst>
              <a:ext uri="{FF2B5EF4-FFF2-40B4-BE49-F238E27FC236}">
                <a16:creationId xmlns:a16="http://schemas.microsoft.com/office/drawing/2014/main" id="{D6462F55-D8FB-4681-8D58-CDA01F060802}"/>
              </a:ext>
            </a:extLst>
          </p:cNvPr>
          <p:cNvSpPr txBox="1"/>
          <p:nvPr/>
        </p:nvSpPr>
        <p:spPr>
          <a:xfrm rot="16200000">
            <a:off x="198657" y="3948338"/>
            <a:ext cx="1058072" cy="276999"/>
          </a:xfrm>
          <a:prstGeom prst="rect">
            <a:avLst/>
          </a:prstGeom>
          <a:solidFill>
            <a:schemeClr val="bg1"/>
          </a:solidFill>
        </p:spPr>
        <p:txBody>
          <a:bodyPr wrap="square" rtlCol="0">
            <a:spAutoFit/>
          </a:bodyPr>
          <a:lstStyle/>
          <a:p>
            <a:r>
              <a:rPr lang="en-US" sz="1200" dirty="0">
                <a:latin typeface="Cambria" panose="02040503050406030204" pitchFamily="18" charset="0"/>
                <a:ea typeface="Cambria" panose="02040503050406030204" pitchFamily="18" charset="0"/>
              </a:rPr>
              <a:t>Northing (m)</a:t>
            </a:r>
          </a:p>
        </p:txBody>
      </p:sp>
    </p:spTree>
    <p:extLst>
      <p:ext uri="{BB962C8B-B14F-4D97-AF65-F5344CB8AC3E}">
        <p14:creationId xmlns:p14="http://schemas.microsoft.com/office/powerpoint/2010/main" val="57567082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90071</TotalTime>
  <Words>3507</Words>
  <Application>Microsoft Office PowerPoint</Application>
  <PresentationFormat>Widescreen</PresentationFormat>
  <Paragraphs>581</Paragraphs>
  <Slides>75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75</vt:i4>
      </vt:variant>
    </vt:vector>
  </HeadingPairs>
  <TitlesOfParts>
    <vt:vector size="80" baseType="lpstr">
      <vt:lpstr>Arial</vt:lpstr>
      <vt:lpstr>Calibri</vt:lpstr>
      <vt:lpstr>Calibri Light</vt:lpstr>
      <vt:lpstr>Cambria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Ideas to do with TI section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Parametric Study Questions we want to answer.</vt:lpstr>
      <vt:lpstr>Question 1: AEP gain and baseline wake as function of the parameters</vt:lpstr>
      <vt:lpstr>Second order model showing the importance of each parameter on the AEP gain</vt:lpstr>
      <vt:lpstr>PowerPoint Presentation</vt:lpstr>
      <vt:lpstr>PowerPoint Presentation</vt:lpstr>
      <vt:lpstr>PowerPoint Presentation</vt:lpstr>
      <vt:lpstr>PowerPoint Presentation</vt:lpstr>
      <vt:lpstr>Second order model showing the importance of each parameter on the baseline wake losses</vt:lpstr>
      <vt:lpstr>Question 2: Effect of parameters on the BOS</vt:lpstr>
      <vt:lpstr>PowerPoint Presentation</vt:lpstr>
      <vt:lpstr>PowerPoint Presentation</vt:lpstr>
      <vt:lpstr>PowerPoint Presentation</vt:lpstr>
      <vt:lpstr>PowerPoint Presentation</vt:lpstr>
      <vt:lpstr>Main takeaways</vt:lpstr>
      <vt:lpstr>PowerPoint Presentation</vt:lpstr>
      <vt:lpstr>Some BOS plots</vt:lpstr>
      <vt:lpstr>PowerPoint Presentation</vt:lpstr>
      <vt:lpstr>PowerPoint Presentation</vt:lpstr>
      <vt:lpstr>What parametric study section could look like: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New Plots for Color Adjustment and making sure all fonts and sizes etc. are consistent.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Bensason, David</dc:creator>
  <cp:lastModifiedBy>Bensason, David</cp:lastModifiedBy>
  <cp:revision>323</cp:revision>
  <dcterms:created xsi:type="dcterms:W3CDTF">2020-06-03T21:21:16Z</dcterms:created>
  <dcterms:modified xsi:type="dcterms:W3CDTF">2020-08-28T17:43:29Z</dcterms:modified>
</cp:coreProperties>
</file>

<file path=docProps/thumbnail.jpeg>
</file>